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15" r:id="rId2"/>
    <p:sldId id="301" r:id="rId3"/>
    <p:sldId id="279" r:id="rId4"/>
    <p:sldId id="280" r:id="rId5"/>
    <p:sldId id="312" r:id="rId6"/>
    <p:sldId id="313" r:id="rId7"/>
    <p:sldId id="311" r:id="rId8"/>
    <p:sldId id="305" r:id="rId9"/>
    <p:sldId id="281" r:id="rId10"/>
    <p:sldId id="282" r:id="rId11"/>
    <p:sldId id="283" r:id="rId12"/>
    <p:sldId id="284" r:id="rId13"/>
    <p:sldId id="308" r:id="rId14"/>
    <p:sldId id="296" r:id="rId15"/>
    <p:sldId id="287" r:id="rId16"/>
    <p:sldId id="314" r:id="rId17"/>
    <p:sldId id="310" r:id="rId18"/>
    <p:sldId id="309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33FF"/>
    <a:srgbClr val="FFFF00"/>
    <a:srgbClr val="66FF33"/>
    <a:srgbClr val="CC0000"/>
    <a:srgbClr val="CCFF33"/>
    <a:srgbClr val="FF0066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9" autoAdjust="0"/>
    <p:restoredTop sz="93881" autoAdjust="0"/>
  </p:normalViewPr>
  <p:slideViewPr>
    <p:cSldViewPr>
      <p:cViewPr>
        <p:scale>
          <a:sx n="75" d="100"/>
          <a:sy n="75" d="100"/>
        </p:scale>
        <p:origin x="-3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36D8-D289-4FE4-968B-2CAD717E1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A4F3-1CBA-481D-8922-A69D812EB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7C19-B9AB-46D8-816E-EFA99063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2A9273-CA13-4E98-9214-87BA59851D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B9E52-E4A2-4AEF-8EA8-662E40B0E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75E8-5BA8-43BF-B19C-1892E0F73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2726-D5ED-4BDE-AA6E-20DEAEC3A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0E3B-AD87-48B7-882F-6B354D2AA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DB52-EA35-489F-894C-8D45B7BD5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3D6C-8490-410B-A368-A0332868FB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59F01-6364-435F-8142-C0072A95F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FA75-DD3D-4366-BD19-0806E3C41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28EB-5B7A-4A95-A23F-D8A3023E8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61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31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Trao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đổi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chất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ở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vật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95" name="Picture 23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220200" cy="6858000"/>
          </a:xfrm>
          <a:prstGeom prst="rect">
            <a:avLst/>
          </a:prstGeom>
          <a:noFill/>
        </p:spPr>
      </p:pic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685800" y="3200400"/>
            <a:ext cx="8077200" cy="182880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  Quá trình trao đổi chất ở thực vật là quá trình thực vật thường xuyên phải lấy từ môi trường các chất khoáng, khí các-bô-níc, khí ô-xi, nước và thải ra hơi nước</a:t>
            </a:r>
            <a:r>
              <a:rPr lang="en-US" sz="2800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khí các-bô-níc, khí ô-xi, các chất khoáng khác,…</a:t>
            </a:r>
            <a:endParaRPr lang="en-US" sz="2800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31096" name="Text Box 24"/>
          <p:cNvSpPr txBox="1">
            <a:spLocks noChangeArrowheads="1"/>
          </p:cNvSpPr>
          <p:nvPr/>
        </p:nvSpPr>
        <p:spPr bwMode="auto">
          <a:xfrm>
            <a:off x="762000" y="2057400"/>
            <a:ext cx="7756525" cy="850900"/>
          </a:xfrm>
          <a:prstGeom prst="rect">
            <a:avLst/>
          </a:prstGeom>
          <a:solidFill>
            <a:srgbClr val="008000"/>
          </a:solidFill>
          <a:ln w="28575" algn="ctr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u="sng">
                <a:solidFill>
                  <a:srgbClr val="FF9900"/>
                </a:solidFill>
                <a:latin typeface="Times New Roman" pitchFamily="18" charset="0"/>
              </a:rPr>
              <a:t>HOẠT ĐỘNG 1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: Trong quá trình sống thực vật lấy gì và thải ra môi trường những gì?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29" name="Picture 33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grpSp>
        <p:nvGrpSpPr>
          <p:cNvPr id="132108" name="Group 12"/>
          <p:cNvGrpSpPr>
            <a:grpSpLocks/>
          </p:cNvGrpSpPr>
          <p:nvPr/>
        </p:nvGrpSpPr>
        <p:grpSpPr bwMode="auto">
          <a:xfrm>
            <a:off x="609600" y="3352800"/>
            <a:ext cx="8153400" cy="1797050"/>
            <a:chOff x="336" y="624"/>
            <a:chExt cx="5136" cy="1056"/>
          </a:xfrm>
        </p:grpSpPr>
        <p:sp>
          <p:nvSpPr>
            <p:cNvPr id="132109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0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1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2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13" name="AutoShape 17"/>
          <p:cNvSpPr>
            <a:spLocks noChangeArrowheads="1"/>
          </p:cNvSpPr>
          <p:nvPr/>
        </p:nvSpPr>
        <p:spPr bwMode="auto">
          <a:xfrm>
            <a:off x="3886200" y="4727575"/>
            <a:ext cx="1600200" cy="468313"/>
          </a:xfrm>
          <a:prstGeom prst="flowChartTerminator">
            <a:avLst/>
          </a:prstGeom>
          <a:solidFill>
            <a:srgbClr val="66FF33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THỰC VẬT</a:t>
            </a:r>
            <a:endParaRPr lang="en-US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6629400" y="391477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u="sng">
                <a:solidFill>
                  <a:srgbClr val="0033CC"/>
                </a:solidFill>
                <a:latin typeface="Times New Roman" pitchFamily="18" charset="0"/>
              </a:rPr>
              <a:t>Thải ra</a:t>
            </a:r>
            <a:endParaRPr lang="en-US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914400" y="39004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u="sng">
                <a:solidFill>
                  <a:srgbClr val="0033CC"/>
                </a:solidFill>
                <a:latin typeface="Times New Roman" pitchFamily="18" charset="0"/>
              </a:rPr>
              <a:t>Hấp thụ</a:t>
            </a:r>
            <a:endParaRPr lang="en-US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32116" name="AutoShape 20"/>
          <p:cNvSpPr>
            <a:spLocks noChangeArrowheads="1"/>
          </p:cNvSpPr>
          <p:nvPr/>
        </p:nvSpPr>
        <p:spPr bwMode="auto">
          <a:xfrm>
            <a:off x="609600" y="4659313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990099"/>
                </a:solidFill>
                <a:latin typeface="Times New Roman" pitchFamily="18" charset="0"/>
              </a:rPr>
              <a:t>Khí ô-xi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2117" name="AutoShape 21"/>
          <p:cNvSpPr>
            <a:spLocks noChangeArrowheads="1"/>
          </p:cNvSpPr>
          <p:nvPr/>
        </p:nvSpPr>
        <p:spPr bwMode="auto">
          <a:xfrm>
            <a:off x="6477000" y="4659313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990099"/>
                </a:solidFill>
                <a:latin typeface="Times New Roman" pitchFamily="18" charset="0"/>
              </a:rPr>
              <a:t>Khí các-bô-níc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2118" name="Line 22"/>
          <p:cNvSpPr>
            <a:spLocks noChangeShapeType="1"/>
          </p:cNvSpPr>
          <p:nvPr/>
        </p:nvSpPr>
        <p:spPr bwMode="auto">
          <a:xfrm>
            <a:off x="5653088" y="501491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1219200" y="58674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*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Sơ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sự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trao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đổi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hô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hấp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>
            <a:off x="2971800" y="49593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685800" y="1066800"/>
            <a:ext cx="7756525" cy="850900"/>
          </a:xfrm>
          <a:prstGeom prst="rect">
            <a:avLst/>
          </a:prstGeom>
          <a:solidFill>
            <a:srgbClr val="008000"/>
          </a:solidFill>
          <a:ln w="28575" algn="ctr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solidFill>
                  <a:srgbClr val="FF9900"/>
                </a:solidFill>
                <a:latin typeface="Times New Roman" pitchFamily="18" charset="0"/>
              </a:rPr>
              <a:t>HOẠT ĐỘNG 2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trao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đổi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môi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533400" y="2514600"/>
            <a:ext cx="616743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1/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trao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đổi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khí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ở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thực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vật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diễn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thế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6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32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32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3" grpId="0" animBg="1"/>
      <p:bldP spid="132114" grpId="0"/>
      <p:bldP spid="132115" grpId="0"/>
      <p:bldP spid="132116" grpId="0" animBg="1"/>
      <p:bldP spid="132118" grpId="0" animBg="1"/>
      <p:bldP spid="132118" grpId="1" animBg="1"/>
      <p:bldP spid="132120" grpId="0" animBg="1"/>
      <p:bldP spid="132120" grpId="1" animBg="1"/>
      <p:bldP spid="132126" grpId="0" animBg="1"/>
      <p:bldP spid="132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8" name="Picture 28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457200" y="3200400"/>
            <a:ext cx="8458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*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Cũng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khí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ô-xi    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hô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hấp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duy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trì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hoạt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sống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mình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hô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hấp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hấp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thụ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khí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ô-xi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thải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khí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các-bô-níc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33136" name="Group 16"/>
          <p:cNvGrpSpPr>
            <a:grpSpLocks/>
          </p:cNvGrpSpPr>
          <p:nvPr/>
        </p:nvGrpSpPr>
        <p:grpSpPr bwMode="auto">
          <a:xfrm>
            <a:off x="304800" y="3124200"/>
            <a:ext cx="8686800" cy="2133600"/>
            <a:chOff x="240" y="1056"/>
            <a:chExt cx="5280" cy="1344"/>
          </a:xfrm>
        </p:grpSpPr>
        <p:sp>
          <p:nvSpPr>
            <p:cNvPr id="133137" name="Line 17"/>
            <p:cNvSpPr>
              <a:spLocks noChangeShapeType="1"/>
            </p:cNvSpPr>
            <p:nvPr/>
          </p:nvSpPr>
          <p:spPr bwMode="auto">
            <a:xfrm>
              <a:off x="240" y="1056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138" name="Line 18"/>
            <p:cNvSpPr>
              <a:spLocks noChangeShapeType="1"/>
            </p:cNvSpPr>
            <p:nvPr/>
          </p:nvSpPr>
          <p:spPr bwMode="auto">
            <a:xfrm>
              <a:off x="24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139" name="Line 19"/>
            <p:cNvSpPr>
              <a:spLocks noChangeShapeType="1"/>
            </p:cNvSpPr>
            <p:nvPr/>
          </p:nvSpPr>
          <p:spPr bwMode="auto">
            <a:xfrm>
              <a:off x="240" y="2400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140" name="Line 20"/>
            <p:cNvSpPr>
              <a:spLocks noChangeShapeType="1"/>
            </p:cNvSpPr>
            <p:nvPr/>
          </p:nvSpPr>
          <p:spPr bwMode="auto">
            <a:xfrm>
              <a:off x="552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762000" y="990600"/>
            <a:ext cx="7756525" cy="850900"/>
          </a:xfrm>
          <a:prstGeom prst="rect">
            <a:avLst/>
          </a:prstGeom>
          <a:solidFill>
            <a:srgbClr val="008000"/>
          </a:solidFill>
          <a:ln w="28575" algn="ctr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solidFill>
                  <a:srgbClr val="FF9900"/>
                </a:solidFill>
                <a:latin typeface="Times New Roman" pitchFamily="18" charset="0"/>
              </a:rPr>
              <a:t>HOẠT ĐỘNG 2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trao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đổi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môi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133161" name="Group 41"/>
          <p:cNvGrpSpPr>
            <a:grpSpLocks/>
          </p:cNvGrpSpPr>
          <p:nvPr/>
        </p:nvGrpSpPr>
        <p:grpSpPr bwMode="auto">
          <a:xfrm>
            <a:off x="609600" y="2133600"/>
            <a:ext cx="830263" cy="969963"/>
            <a:chOff x="306" y="2160"/>
            <a:chExt cx="523" cy="611"/>
          </a:xfrm>
        </p:grpSpPr>
        <p:sp>
          <p:nvSpPr>
            <p:cNvPr id="133150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2" name="Pyr1"/>
            <p:cNvSpPr>
              <a:spLocks noEditPoints="1" noChangeArrowheads="1"/>
            </p:cNvSpPr>
            <p:nvPr/>
          </p:nvSpPr>
          <p:spPr bwMode="auto">
            <a:xfrm rot="13125863">
              <a:off x="306" y="2699"/>
              <a:ext cx="54" cy="7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133153" name="Pyr2"/>
            <p:cNvSpPr>
              <a:spLocks noEditPoints="1" noChangeArrowheads="1"/>
            </p:cNvSpPr>
            <p:nvPr/>
          </p:nvSpPr>
          <p:spPr bwMode="auto">
            <a:xfrm rot="13125863">
              <a:off x="324" y="2628"/>
              <a:ext cx="118" cy="85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4" name="AutoShape 34"/>
            <p:cNvSpPr>
              <a:spLocks noChangeArrowheads="1"/>
            </p:cNvSpPr>
            <p:nvPr/>
          </p:nvSpPr>
          <p:spPr bwMode="auto">
            <a:xfrm rot="-678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838200" y="1905000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 flipH="1">
            <a:off x="1219200" y="1828800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 flipH="1">
            <a:off x="1371600" y="1905000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 flipH="1">
            <a:off x="1600200" y="2362200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 flipH="1" flipV="1">
            <a:off x="1447800" y="2667000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 flipH="1">
            <a:off x="1447800" y="1981200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-685800" y="8945563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-Dýới ánh sáng mặt trời, thực vật thải ra những gì ?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5377" name="Text Box 33"/>
          <p:cNvSpPr txBox="1">
            <a:spLocks noChangeArrowheads="1"/>
          </p:cNvSpPr>
          <p:nvPr/>
        </p:nvSpPr>
        <p:spPr bwMode="auto">
          <a:xfrm>
            <a:off x="304800" y="762000"/>
            <a:ext cx="667861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2/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trao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đổi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thức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ăn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ở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thực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vật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diễn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thế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85378" name="AutoShape 34"/>
          <p:cNvSpPr>
            <a:spLocks noChangeArrowheads="1"/>
          </p:cNvSpPr>
          <p:nvPr/>
        </p:nvSpPr>
        <p:spPr bwMode="auto">
          <a:xfrm>
            <a:off x="7391400" y="1066800"/>
            <a:ext cx="1752600" cy="838200"/>
          </a:xfrm>
          <a:prstGeom prst="wedgeRoundRectCallout">
            <a:avLst>
              <a:gd name="adj1" fmla="val -33426"/>
              <a:gd name="adj2" fmla="val 55491"/>
              <a:gd name="adj3" fmla="val 16667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THẢO LUẬN </a:t>
            </a:r>
          </a:p>
          <a:p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NHÓM 4</a:t>
            </a:r>
          </a:p>
        </p:txBody>
      </p:sp>
      <p:grpSp>
        <p:nvGrpSpPr>
          <p:cNvPr id="185408" name="Group 64"/>
          <p:cNvGrpSpPr>
            <a:grpSpLocks/>
          </p:cNvGrpSpPr>
          <p:nvPr/>
        </p:nvGrpSpPr>
        <p:grpSpPr bwMode="auto">
          <a:xfrm>
            <a:off x="457200" y="1981200"/>
            <a:ext cx="8686800" cy="3810000"/>
            <a:chOff x="240" y="1824"/>
            <a:chExt cx="5280" cy="2352"/>
          </a:xfrm>
        </p:grpSpPr>
        <p:sp>
          <p:nvSpPr>
            <p:cNvPr id="185409" name="Line 65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410" name="Line 66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411" name="Line 67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412" name="Line 68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413" name="AutoShape 69"/>
          <p:cNvSpPr>
            <a:spLocks noChangeArrowheads="1"/>
          </p:cNvSpPr>
          <p:nvPr/>
        </p:nvSpPr>
        <p:spPr bwMode="auto">
          <a:xfrm>
            <a:off x="4114800" y="2209800"/>
            <a:ext cx="1600200" cy="115252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ÁNH SÁNG</a:t>
            </a:r>
          </a:p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MẶT TRỜI</a:t>
            </a:r>
            <a:endParaRPr lang="en-US" sz="20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85414" name="Line 70"/>
          <p:cNvSpPr>
            <a:spLocks noChangeShapeType="1"/>
          </p:cNvSpPr>
          <p:nvPr/>
        </p:nvSpPr>
        <p:spPr bwMode="auto">
          <a:xfrm flipH="1">
            <a:off x="3810000" y="3276600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15" name="Line 71"/>
          <p:cNvSpPr>
            <a:spLocks noChangeShapeType="1"/>
          </p:cNvSpPr>
          <p:nvPr/>
        </p:nvSpPr>
        <p:spPr bwMode="auto">
          <a:xfrm flipH="1">
            <a:off x="4267200" y="3429000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16" name="Line 72"/>
          <p:cNvSpPr>
            <a:spLocks noChangeShapeType="1"/>
          </p:cNvSpPr>
          <p:nvPr/>
        </p:nvSpPr>
        <p:spPr bwMode="auto">
          <a:xfrm flipH="1">
            <a:off x="4724400" y="3429000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17" name="Line 73"/>
          <p:cNvSpPr>
            <a:spLocks noChangeShapeType="1"/>
          </p:cNvSpPr>
          <p:nvPr/>
        </p:nvSpPr>
        <p:spPr bwMode="auto">
          <a:xfrm>
            <a:off x="5105400" y="3505200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18" name="Line 74"/>
          <p:cNvSpPr>
            <a:spLocks noChangeShapeType="1"/>
          </p:cNvSpPr>
          <p:nvPr/>
        </p:nvSpPr>
        <p:spPr bwMode="auto">
          <a:xfrm>
            <a:off x="5410200" y="3352800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19" name="Line 75"/>
          <p:cNvSpPr>
            <a:spLocks noChangeShapeType="1"/>
          </p:cNvSpPr>
          <p:nvPr/>
        </p:nvSpPr>
        <p:spPr bwMode="auto">
          <a:xfrm>
            <a:off x="5638800" y="3200400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20" name="Oval 76"/>
          <p:cNvSpPr>
            <a:spLocks noChangeArrowheads="1"/>
          </p:cNvSpPr>
          <p:nvPr/>
        </p:nvSpPr>
        <p:spPr bwMode="auto">
          <a:xfrm>
            <a:off x="4114800" y="4114800"/>
            <a:ext cx="1524000" cy="1065212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</a:rPr>
              <a:t>THỰC VẬT</a:t>
            </a:r>
            <a:endParaRPr lang="en-US" sz="2000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85421" name="Text Box 77"/>
          <p:cNvSpPr txBox="1">
            <a:spLocks noChangeArrowheads="1"/>
          </p:cNvSpPr>
          <p:nvPr/>
        </p:nvSpPr>
        <p:spPr bwMode="auto">
          <a:xfrm>
            <a:off x="990600" y="22860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u="sng">
                <a:solidFill>
                  <a:srgbClr val="0033CC"/>
                </a:solidFill>
                <a:latin typeface="Times New Roman" pitchFamily="18" charset="0"/>
              </a:rPr>
              <a:t>Hấp</a:t>
            </a:r>
            <a:r>
              <a:rPr lang="en-US" sz="2800" b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Times New Roman" pitchFamily="18" charset="0"/>
              </a:rPr>
              <a:t>thụ</a:t>
            </a:r>
            <a:endParaRPr lang="en-US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85422" name="Text Box 78"/>
          <p:cNvSpPr txBox="1">
            <a:spLocks noChangeArrowheads="1"/>
          </p:cNvSpPr>
          <p:nvPr/>
        </p:nvSpPr>
        <p:spPr bwMode="auto">
          <a:xfrm>
            <a:off x="6858000" y="2209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u="sng" dirty="0" err="1">
                <a:solidFill>
                  <a:srgbClr val="0033CC"/>
                </a:solidFill>
                <a:latin typeface="Times New Roman" pitchFamily="18" charset="0"/>
              </a:rPr>
              <a:t>Thải</a:t>
            </a:r>
            <a:r>
              <a:rPr lang="en-US" sz="2800" b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Times New Roman" pitchFamily="18" charset="0"/>
              </a:rPr>
              <a:t>ra</a:t>
            </a:r>
            <a:endParaRPr lang="en-US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85423" name="AutoShape 79"/>
          <p:cNvSpPr>
            <a:spLocks noChangeArrowheads="1"/>
          </p:cNvSpPr>
          <p:nvPr/>
        </p:nvSpPr>
        <p:spPr bwMode="auto">
          <a:xfrm>
            <a:off x="762000" y="3200400"/>
            <a:ext cx="2005013" cy="58578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Khí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các-bô-níc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85424" name="AutoShape 80"/>
          <p:cNvSpPr>
            <a:spLocks noChangeArrowheads="1"/>
          </p:cNvSpPr>
          <p:nvPr/>
        </p:nvSpPr>
        <p:spPr bwMode="auto">
          <a:xfrm>
            <a:off x="762000" y="4114800"/>
            <a:ext cx="2005013" cy="481013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85425" name="AutoShape 81"/>
          <p:cNvSpPr>
            <a:spLocks noChangeArrowheads="1"/>
          </p:cNvSpPr>
          <p:nvPr/>
        </p:nvSpPr>
        <p:spPr bwMode="auto">
          <a:xfrm>
            <a:off x="685800" y="5105400"/>
            <a:ext cx="2133600" cy="5334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chất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khoáng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85426" name="AutoShape 82"/>
          <p:cNvSpPr>
            <a:spLocks noChangeArrowheads="1"/>
          </p:cNvSpPr>
          <p:nvPr/>
        </p:nvSpPr>
        <p:spPr bwMode="auto">
          <a:xfrm>
            <a:off x="6705600" y="3200400"/>
            <a:ext cx="2008187" cy="5921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Khí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ô-xi</a:t>
            </a:r>
          </a:p>
        </p:txBody>
      </p:sp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6705600" y="4191000"/>
            <a:ext cx="2147887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Hơi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6705600" y="5105400"/>
            <a:ext cx="2286000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chất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khoáng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khác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85429" name="Line 85"/>
          <p:cNvSpPr>
            <a:spLocks noChangeShapeType="1"/>
          </p:cNvSpPr>
          <p:nvPr/>
        </p:nvSpPr>
        <p:spPr bwMode="auto">
          <a:xfrm>
            <a:off x="2971800" y="3733800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30" name="Line 86"/>
          <p:cNvSpPr>
            <a:spLocks noChangeShapeType="1"/>
          </p:cNvSpPr>
          <p:nvPr/>
        </p:nvSpPr>
        <p:spPr bwMode="auto">
          <a:xfrm>
            <a:off x="2971800" y="4648200"/>
            <a:ext cx="8382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31" name="Line 87"/>
          <p:cNvSpPr>
            <a:spLocks noChangeShapeType="1"/>
          </p:cNvSpPr>
          <p:nvPr/>
        </p:nvSpPr>
        <p:spPr bwMode="auto">
          <a:xfrm flipV="1">
            <a:off x="3048000" y="5105400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32" name="Line 88"/>
          <p:cNvSpPr>
            <a:spLocks noChangeShapeType="1"/>
          </p:cNvSpPr>
          <p:nvPr/>
        </p:nvSpPr>
        <p:spPr bwMode="auto">
          <a:xfrm flipV="1">
            <a:off x="5791200" y="3657600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33" name="Line 89"/>
          <p:cNvSpPr>
            <a:spLocks noChangeShapeType="1"/>
          </p:cNvSpPr>
          <p:nvPr/>
        </p:nvSpPr>
        <p:spPr bwMode="auto">
          <a:xfrm>
            <a:off x="5791200" y="4495800"/>
            <a:ext cx="838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34" name="Line 90"/>
          <p:cNvSpPr>
            <a:spLocks noChangeShapeType="1"/>
          </p:cNvSpPr>
          <p:nvPr/>
        </p:nvSpPr>
        <p:spPr bwMode="auto">
          <a:xfrm>
            <a:off x="5715000" y="5029200"/>
            <a:ext cx="838200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435" name="Text Box 91"/>
          <p:cNvSpPr txBox="1">
            <a:spLocks noChangeArrowheads="1"/>
          </p:cNvSpPr>
          <p:nvPr/>
        </p:nvSpPr>
        <p:spPr bwMode="auto">
          <a:xfrm>
            <a:off x="2057400" y="6019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Sơ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sự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trao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đổi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ăn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thực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38" name="Picture 21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8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8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8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77" grpId="0"/>
      <p:bldP spid="185378" grpId="0" animBg="1"/>
      <p:bldP spid="185378" grpId="1" animBg="1"/>
      <p:bldP spid="185413" grpId="0" animBg="1"/>
      <p:bldP spid="185414" grpId="0" animBg="1"/>
      <p:bldP spid="185415" grpId="0" animBg="1"/>
      <p:bldP spid="185416" grpId="0" animBg="1"/>
      <p:bldP spid="185417" grpId="0" animBg="1"/>
      <p:bldP spid="185418" grpId="0" animBg="1"/>
      <p:bldP spid="185419" grpId="0" animBg="1"/>
      <p:bldP spid="185420" grpId="0" animBg="1"/>
      <p:bldP spid="185421" grpId="0"/>
      <p:bldP spid="185422" grpId="0"/>
      <p:bldP spid="185423" grpId="0" animBg="1"/>
      <p:bldP spid="185424" grpId="0" animBg="1"/>
      <p:bldP spid="185425" grpId="0" animBg="1"/>
      <p:bldP spid="185426" grpId="0" animBg="1"/>
      <p:bldP spid="185427" grpId="0" animBg="1"/>
      <p:bldP spid="185428" grpId="0" animBg="1"/>
      <p:bldP spid="185429" grpId="0" animBg="1"/>
      <p:bldP spid="185430" grpId="0" animBg="1"/>
      <p:bldP spid="185431" grpId="0" animBg="1"/>
      <p:bldP spid="185432" grpId="0" animBg="1"/>
      <p:bldP spid="185433" grpId="0" animBg="1"/>
      <p:bldP spid="185434" grpId="0" animBg="1"/>
      <p:bldP spid="185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53" name="Picture 45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-685800" y="8945563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-Dýới ánh sáng mặt trời, thực vật thải ra những gì ?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21" name="Group 13"/>
          <p:cNvGrpSpPr>
            <a:grpSpLocks/>
          </p:cNvGrpSpPr>
          <p:nvPr/>
        </p:nvGrpSpPr>
        <p:grpSpPr bwMode="auto">
          <a:xfrm>
            <a:off x="228600" y="1600200"/>
            <a:ext cx="8686800" cy="3886200"/>
            <a:chOff x="240" y="1824"/>
            <a:chExt cx="5280" cy="2352"/>
          </a:xfrm>
        </p:grpSpPr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3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4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5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4038600" y="1905000"/>
            <a:ext cx="1295400" cy="10668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rgbClr val="FF0066"/>
                </a:solidFill>
                <a:latin typeface="Times New Roman" pitchFamily="18" charset="0"/>
              </a:rPr>
              <a:t>ÁNH SÁNG</a:t>
            </a:r>
          </a:p>
          <a:p>
            <a:r>
              <a:rPr lang="en-US" b="1" dirty="0">
                <a:solidFill>
                  <a:srgbClr val="FF0066"/>
                </a:solidFill>
                <a:latin typeface="Times New Roman" pitchFamily="18" charset="0"/>
              </a:rPr>
              <a:t>MẶT TRỜI</a:t>
            </a:r>
            <a:endParaRPr lang="en-US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>
            <a:off x="3657600" y="2895600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H="1">
            <a:off x="4114800" y="2971800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>
            <a:off x="4572000" y="3124200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4953000" y="3048000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>
            <a:off x="5181600" y="2971800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>
            <a:off x="5334000" y="2819400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33" name="Oval 25"/>
          <p:cNvSpPr>
            <a:spLocks noChangeArrowheads="1"/>
          </p:cNvSpPr>
          <p:nvPr/>
        </p:nvSpPr>
        <p:spPr bwMode="auto">
          <a:xfrm>
            <a:off x="3962400" y="3886200"/>
            <a:ext cx="1524000" cy="1065212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rgbClr val="CC0000"/>
                </a:solidFill>
                <a:latin typeface="Times New Roman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838200" y="19050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u="sng" dirty="0" err="1">
                <a:solidFill>
                  <a:srgbClr val="0033CC"/>
                </a:solidFill>
                <a:latin typeface="Times New Roman" pitchFamily="18" charset="0"/>
              </a:rPr>
              <a:t>Hấp</a:t>
            </a:r>
            <a:r>
              <a:rPr lang="en-US" sz="2800" b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Times New Roman" pitchFamily="18" charset="0"/>
              </a:rPr>
              <a:t>thụ</a:t>
            </a:r>
            <a:endParaRPr lang="en-US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1035" name="Text Box 27"/>
          <p:cNvSpPr txBox="1">
            <a:spLocks noChangeArrowheads="1"/>
          </p:cNvSpPr>
          <p:nvPr/>
        </p:nvSpPr>
        <p:spPr bwMode="auto">
          <a:xfrm>
            <a:off x="6705600" y="20574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u="sng" dirty="0" err="1">
                <a:solidFill>
                  <a:srgbClr val="0033CC"/>
                </a:solidFill>
                <a:latin typeface="Times New Roman" pitchFamily="18" charset="0"/>
              </a:rPr>
              <a:t>Thải</a:t>
            </a:r>
            <a:r>
              <a:rPr lang="en-US" sz="2800" b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Times New Roman" pitchFamily="18" charset="0"/>
              </a:rPr>
              <a:t>ra</a:t>
            </a:r>
            <a:endParaRPr lang="en-US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1036" name="AutoShape 28"/>
          <p:cNvSpPr>
            <a:spLocks noChangeArrowheads="1"/>
          </p:cNvSpPr>
          <p:nvPr/>
        </p:nvSpPr>
        <p:spPr bwMode="auto">
          <a:xfrm>
            <a:off x="381000" y="2971800"/>
            <a:ext cx="2362200" cy="6699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Khí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các-bô-níc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304800" y="4038600"/>
            <a:ext cx="2362200" cy="54927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1038" name="AutoShape 30"/>
          <p:cNvSpPr>
            <a:spLocks noChangeArrowheads="1"/>
          </p:cNvSpPr>
          <p:nvPr/>
        </p:nvSpPr>
        <p:spPr bwMode="auto">
          <a:xfrm>
            <a:off x="304800" y="4800600"/>
            <a:ext cx="2514600" cy="6096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chất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khoáng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1039" name="AutoShape 31"/>
          <p:cNvSpPr>
            <a:spLocks noChangeArrowheads="1"/>
          </p:cNvSpPr>
          <p:nvPr/>
        </p:nvSpPr>
        <p:spPr bwMode="auto">
          <a:xfrm>
            <a:off x="6400800" y="3200400"/>
            <a:ext cx="2076450" cy="5921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Khí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ô-xi</a:t>
            </a: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6400800" y="4114800"/>
            <a:ext cx="2219325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Hơi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nước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1041" name="AutoShape 33"/>
          <p:cNvSpPr>
            <a:spLocks noChangeArrowheads="1"/>
          </p:cNvSpPr>
          <p:nvPr/>
        </p:nvSpPr>
        <p:spPr bwMode="auto">
          <a:xfrm>
            <a:off x="6324600" y="4953000"/>
            <a:ext cx="2362200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chất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khoáng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</a:rPr>
              <a:t>khác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2895600" y="3352800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43" name="Line 35"/>
          <p:cNvSpPr>
            <a:spLocks noChangeShapeType="1"/>
          </p:cNvSpPr>
          <p:nvPr/>
        </p:nvSpPr>
        <p:spPr bwMode="auto">
          <a:xfrm>
            <a:off x="2895600" y="4343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44" name="Line 36"/>
          <p:cNvSpPr>
            <a:spLocks noChangeShapeType="1"/>
          </p:cNvSpPr>
          <p:nvPr/>
        </p:nvSpPr>
        <p:spPr bwMode="auto">
          <a:xfrm flipV="1">
            <a:off x="2971800" y="4876800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45" name="Line 37"/>
          <p:cNvSpPr>
            <a:spLocks noChangeShapeType="1"/>
          </p:cNvSpPr>
          <p:nvPr/>
        </p:nvSpPr>
        <p:spPr bwMode="auto">
          <a:xfrm flipV="1">
            <a:off x="5562600" y="3505200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46" name="Line 38"/>
          <p:cNvSpPr>
            <a:spLocks noChangeShapeType="1"/>
          </p:cNvSpPr>
          <p:nvPr/>
        </p:nvSpPr>
        <p:spPr bwMode="auto">
          <a:xfrm>
            <a:off x="5562600" y="4419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47" name="Line 39"/>
          <p:cNvSpPr>
            <a:spLocks noChangeShapeType="1"/>
          </p:cNvSpPr>
          <p:nvPr/>
        </p:nvSpPr>
        <p:spPr bwMode="auto">
          <a:xfrm>
            <a:off x="5638800" y="4800600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48" name="Text Box 40"/>
          <p:cNvSpPr txBox="1">
            <a:spLocks noChangeArrowheads="1"/>
          </p:cNvSpPr>
          <p:nvPr/>
        </p:nvSpPr>
        <p:spPr bwMode="auto">
          <a:xfrm>
            <a:off x="1905000" y="5791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Sơ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sự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trao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đổi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ăn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thực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800080"/>
                </a:solidFill>
                <a:latin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80008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1052" name="Text Box 44"/>
          <p:cNvSpPr txBox="1">
            <a:spLocks noChangeArrowheads="1"/>
          </p:cNvSpPr>
          <p:nvPr/>
        </p:nvSpPr>
        <p:spPr bwMode="auto">
          <a:xfrm>
            <a:off x="457200" y="838200"/>
            <a:ext cx="667861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2/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trao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đổi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thức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ăn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ở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thực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vật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diễn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thế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6" grpId="0" animBg="1"/>
      <p:bldP spid="171027" grpId="0" animBg="1"/>
      <p:bldP spid="171028" grpId="0" animBg="1"/>
      <p:bldP spid="171029" grpId="0" animBg="1"/>
      <p:bldP spid="171030" grpId="0" animBg="1"/>
      <p:bldP spid="171031" grpId="0" animBg="1"/>
      <p:bldP spid="171032" grpId="0" animBg="1"/>
      <p:bldP spid="171033" grpId="0" animBg="1"/>
      <p:bldP spid="171034" grpId="0"/>
      <p:bldP spid="171035" grpId="0"/>
      <p:bldP spid="171036" grpId="0" animBg="1"/>
      <p:bldP spid="171037" grpId="0" animBg="1"/>
      <p:bldP spid="171038" grpId="0" animBg="1"/>
      <p:bldP spid="171039" grpId="0" animBg="1"/>
      <p:bldP spid="171040" grpId="0" animBg="1"/>
      <p:bldP spid="171041" grpId="0" animBg="1"/>
      <p:bldP spid="171042" grpId="0" animBg="1"/>
      <p:bldP spid="171043" grpId="0" animBg="1"/>
      <p:bldP spid="171044" grpId="0" animBg="1"/>
      <p:bldP spid="171045" grpId="0" animBg="1"/>
      <p:bldP spid="171046" grpId="0" animBg="1"/>
      <p:bldP spid="1710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57" name="Picture 21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609600" y="3657600"/>
            <a:ext cx="8153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*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năng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lượng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mặt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trời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tổng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hữu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ví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dụ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bột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vô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khoáng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khí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các-bô-níc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).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hữu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này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nuôi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42346" name="Group 10"/>
          <p:cNvGrpSpPr>
            <a:grpSpLocks/>
          </p:cNvGrpSpPr>
          <p:nvPr/>
        </p:nvGrpSpPr>
        <p:grpSpPr bwMode="auto">
          <a:xfrm>
            <a:off x="457200" y="3429000"/>
            <a:ext cx="8229600" cy="2193925"/>
            <a:chOff x="240" y="1680"/>
            <a:chExt cx="5184" cy="1344"/>
          </a:xfrm>
        </p:grpSpPr>
        <p:sp>
          <p:nvSpPr>
            <p:cNvPr id="142347" name="Line 11"/>
            <p:cNvSpPr>
              <a:spLocks noChangeShapeType="1"/>
            </p:cNvSpPr>
            <p:nvPr/>
          </p:nvSpPr>
          <p:spPr bwMode="auto">
            <a:xfrm>
              <a:off x="240" y="1680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348" name="Line 12"/>
            <p:cNvSpPr>
              <a:spLocks noChangeShapeType="1"/>
            </p:cNvSpPr>
            <p:nvPr/>
          </p:nvSpPr>
          <p:spPr bwMode="auto">
            <a:xfrm>
              <a:off x="240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349" name="Line 13"/>
            <p:cNvSpPr>
              <a:spLocks noChangeShapeType="1"/>
            </p:cNvSpPr>
            <p:nvPr/>
          </p:nvSpPr>
          <p:spPr bwMode="auto">
            <a:xfrm>
              <a:off x="240" y="3024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350" name="Line 14"/>
            <p:cNvSpPr>
              <a:spLocks noChangeShapeType="1"/>
            </p:cNvSpPr>
            <p:nvPr/>
          </p:nvSpPr>
          <p:spPr bwMode="auto">
            <a:xfrm>
              <a:off x="5424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762000" y="914400"/>
            <a:ext cx="7756525" cy="850900"/>
          </a:xfrm>
          <a:prstGeom prst="rect">
            <a:avLst/>
          </a:prstGeom>
          <a:solidFill>
            <a:srgbClr val="008000"/>
          </a:solidFill>
          <a:ln w="28575" algn="ctr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solidFill>
                  <a:srgbClr val="FF9900"/>
                </a:solidFill>
                <a:latin typeface="Times New Roman" pitchFamily="18" charset="0"/>
              </a:rPr>
              <a:t>HOẠT ĐỘNG 2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trao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đổi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môi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142390" name="Group 54"/>
          <p:cNvGrpSpPr>
            <a:grpSpLocks/>
          </p:cNvGrpSpPr>
          <p:nvPr/>
        </p:nvGrpSpPr>
        <p:grpSpPr bwMode="auto">
          <a:xfrm>
            <a:off x="609600" y="2438400"/>
            <a:ext cx="830263" cy="969962"/>
            <a:chOff x="306" y="2160"/>
            <a:chExt cx="523" cy="611"/>
          </a:xfrm>
        </p:grpSpPr>
        <p:sp>
          <p:nvSpPr>
            <p:cNvPr id="142391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92" name="Pyr1"/>
            <p:cNvSpPr>
              <a:spLocks noEditPoints="1" noChangeArrowheads="1"/>
            </p:cNvSpPr>
            <p:nvPr/>
          </p:nvSpPr>
          <p:spPr bwMode="auto">
            <a:xfrm rot="13125863">
              <a:off x="306" y="2699"/>
              <a:ext cx="54" cy="7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rgbClr val="FF0066"/>
                </a:solidFill>
              </a:endParaRPr>
            </a:p>
          </p:txBody>
        </p:sp>
        <p:sp>
          <p:nvSpPr>
            <p:cNvPr id="142393" name="Pyr2"/>
            <p:cNvSpPr>
              <a:spLocks noEditPoints="1" noChangeArrowheads="1"/>
            </p:cNvSpPr>
            <p:nvPr/>
          </p:nvSpPr>
          <p:spPr bwMode="auto">
            <a:xfrm rot="13125863">
              <a:off x="324" y="2628"/>
              <a:ext cx="118" cy="85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94" name="AutoShape 58"/>
            <p:cNvSpPr>
              <a:spLocks noChangeArrowheads="1"/>
            </p:cNvSpPr>
            <p:nvPr/>
          </p:nvSpPr>
          <p:spPr bwMode="auto">
            <a:xfrm rot="-678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395" name="Line 59"/>
          <p:cNvSpPr>
            <a:spLocks noChangeShapeType="1"/>
          </p:cNvSpPr>
          <p:nvPr/>
        </p:nvSpPr>
        <p:spPr bwMode="auto">
          <a:xfrm>
            <a:off x="685800" y="2209800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96" name="Line 60"/>
          <p:cNvSpPr>
            <a:spLocks noChangeShapeType="1"/>
          </p:cNvSpPr>
          <p:nvPr/>
        </p:nvSpPr>
        <p:spPr bwMode="auto">
          <a:xfrm flipH="1">
            <a:off x="990600" y="1981200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Line 61"/>
          <p:cNvSpPr>
            <a:spLocks noChangeShapeType="1"/>
          </p:cNvSpPr>
          <p:nvPr/>
        </p:nvSpPr>
        <p:spPr bwMode="auto">
          <a:xfrm flipH="1">
            <a:off x="1447800" y="1981200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98" name="Line 62"/>
          <p:cNvSpPr>
            <a:spLocks noChangeShapeType="1"/>
          </p:cNvSpPr>
          <p:nvPr/>
        </p:nvSpPr>
        <p:spPr bwMode="auto">
          <a:xfrm flipH="1">
            <a:off x="1676400" y="2743200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99" name="Line 63"/>
          <p:cNvSpPr>
            <a:spLocks noChangeShapeType="1"/>
          </p:cNvSpPr>
          <p:nvPr/>
        </p:nvSpPr>
        <p:spPr bwMode="auto">
          <a:xfrm flipH="1" flipV="1">
            <a:off x="1524000" y="2971800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Line 64"/>
          <p:cNvSpPr>
            <a:spLocks noChangeShapeType="1"/>
          </p:cNvSpPr>
          <p:nvPr/>
        </p:nvSpPr>
        <p:spPr bwMode="auto">
          <a:xfrm flipH="1">
            <a:off x="1600200" y="2286000"/>
            <a:ext cx="309562" cy="261937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01" name="AutoShape 6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95" grpId="0" animBg="1"/>
      <p:bldP spid="142396" grpId="0" animBg="1"/>
      <p:bldP spid="142397" grpId="0" animBg="1"/>
      <p:bldP spid="142398" grpId="0" animBg="1"/>
      <p:bldP spid="142399" grpId="0" animBg="1"/>
      <p:bldP spid="1424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WordArt 2"/>
          <p:cNvSpPr>
            <a:spLocks noChangeArrowheads="1" noChangeShapeType="1" noTextEdit="1"/>
          </p:cNvSpPr>
          <p:nvPr/>
        </p:nvSpPr>
        <p:spPr bwMode="auto">
          <a:xfrm rot="5400000">
            <a:off x="-2174081" y="3693319"/>
            <a:ext cx="5567362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vi-VN" sz="3600" b="1" i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>
                    <a:alpha val="70000"/>
                  </a:srgbClr>
                </a:solidFill>
                <a:latin typeface="Times New Roman"/>
                <a:cs typeface="Times New Roman"/>
              </a:rPr>
              <a:t>TRÒ CHƠI Ô CHỮ</a:t>
            </a:r>
            <a:endParaRPr lang="en-US" sz="3600" b="1" i="1" kern="10">
              <a:ln w="9525">
                <a:solidFill>
                  <a:srgbClr val="FF99CC"/>
                </a:solidFill>
                <a:round/>
                <a:headEnd/>
                <a:tailEnd/>
              </a:ln>
              <a:solidFill>
                <a:srgbClr val="FF0000">
                  <a:alpha val="70000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1219200" y="1371600"/>
            <a:ext cx="231775" cy="5029200"/>
          </a:xfrm>
          <a:prstGeom prst="rect">
            <a:avLst/>
          </a:prstGeom>
          <a:solidFill>
            <a:srgbClr val="993366">
              <a:alpha val="39999"/>
            </a:srgbClr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1449388" y="1371600"/>
            <a:ext cx="7161212" cy="228600"/>
          </a:xfrm>
          <a:prstGeom prst="rect">
            <a:avLst/>
          </a:prstGeom>
          <a:solidFill>
            <a:srgbClr val="800080">
              <a:alpha val="39999"/>
            </a:srgbClr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1219200" y="6400800"/>
            <a:ext cx="7623175" cy="228600"/>
          </a:xfrm>
          <a:prstGeom prst="rect">
            <a:avLst/>
          </a:prstGeom>
          <a:solidFill>
            <a:srgbClr val="993366">
              <a:alpha val="39999"/>
            </a:srgbClr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8607425" y="1371600"/>
            <a:ext cx="231775" cy="5029200"/>
          </a:xfrm>
          <a:prstGeom prst="rect">
            <a:avLst/>
          </a:prstGeom>
          <a:solidFill>
            <a:srgbClr val="993366">
              <a:alpha val="39999"/>
            </a:srgbClr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WordArt 7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3833813" cy="573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vi-VN" sz="24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>
                    <a:alpha val="30000"/>
                  </a:srgb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</a:rPr>
              <a:t>TRÒ CHƠI Ô CHỮ KỲ DIỆU</a:t>
            </a:r>
            <a:endParaRPr lang="en-US" sz="2400" kern="1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CC99FF">
                  <a:alpha val="30000"/>
                </a:srgb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3957638" y="37480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4414838" y="37480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4872038" y="37480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5329238" y="37480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3043238" y="32908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3500438" y="32908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4414838" y="32908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4872038" y="32908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5329238" y="32908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5786438" y="32908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6243638" y="32908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4414838" y="19192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08" name="Rectangle 20"/>
          <p:cNvSpPr>
            <a:spLocks noChangeArrowheads="1"/>
          </p:cNvSpPr>
          <p:nvPr/>
        </p:nvSpPr>
        <p:spPr bwMode="auto">
          <a:xfrm>
            <a:off x="5786438" y="19192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09" name="Rectangle 21"/>
          <p:cNvSpPr>
            <a:spLocks noChangeArrowheads="1"/>
          </p:cNvSpPr>
          <p:nvPr/>
        </p:nvSpPr>
        <p:spPr bwMode="auto">
          <a:xfrm>
            <a:off x="6243638" y="19192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6700838" y="19192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11" name="Rectangle 23"/>
          <p:cNvSpPr>
            <a:spLocks noChangeArrowheads="1"/>
          </p:cNvSpPr>
          <p:nvPr/>
        </p:nvSpPr>
        <p:spPr bwMode="auto">
          <a:xfrm>
            <a:off x="3500438" y="42052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4414838" y="42052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3043238" y="28336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3500438" y="28336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4414838" y="28336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4872038" y="28336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5329238" y="28336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5786438" y="28336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19" name="Rectangle 31"/>
          <p:cNvSpPr>
            <a:spLocks noChangeArrowheads="1"/>
          </p:cNvSpPr>
          <p:nvPr/>
        </p:nvSpPr>
        <p:spPr bwMode="auto">
          <a:xfrm>
            <a:off x="6243638" y="28336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20" name="Rectangle 32"/>
          <p:cNvSpPr>
            <a:spLocks noChangeArrowheads="1"/>
          </p:cNvSpPr>
          <p:nvPr/>
        </p:nvSpPr>
        <p:spPr bwMode="auto">
          <a:xfrm>
            <a:off x="6700838" y="28336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21" name="Rectangle 33"/>
          <p:cNvSpPr>
            <a:spLocks noChangeArrowheads="1"/>
          </p:cNvSpPr>
          <p:nvPr/>
        </p:nvSpPr>
        <p:spPr bwMode="auto">
          <a:xfrm>
            <a:off x="7158038" y="28336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22" name="Rectangle 34"/>
          <p:cNvSpPr>
            <a:spLocks noChangeArrowheads="1"/>
          </p:cNvSpPr>
          <p:nvPr/>
        </p:nvSpPr>
        <p:spPr bwMode="auto">
          <a:xfrm>
            <a:off x="7615238" y="28336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23" name="Rectangle 35"/>
          <p:cNvSpPr>
            <a:spLocks noChangeArrowheads="1"/>
          </p:cNvSpPr>
          <p:nvPr/>
        </p:nvSpPr>
        <p:spPr bwMode="auto">
          <a:xfrm>
            <a:off x="3500438" y="23764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24" name="Rectangle 36"/>
          <p:cNvSpPr>
            <a:spLocks noChangeArrowheads="1"/>
          </p:cNvSpPr>
          <p:nvPr/>
        </p:nvSpPr>
        <p:spPr bwMode="auto">
          <a:xfrm>
            <a:off x="4414838" y="23764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25" name="Rectangle 37"/>
          <p:cNvSpPr>
            <a:spLocks noChangeArrowheads="1"/>
          </p:cNvSpPr>
          <p:nvPr/>
        </p:nvSpPr>
        <p:spPr bwMode="auto">
          <a:xfrm>
            <a:off x="4872038" y="23764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26" name="Rectangle 38"/>
          <p:cNvSpPr>
            <a:spLocks noChangeArrowheads="1"/>
          </p:cNvSpPr>
          <p:nvPr/>
        </p:nvSpPr>
        <p:spPr bwMode="auto">
          <a:xfrm>
            <a:off x="5329238" y="23764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27" name="Rectangle 39"/>
          <p:cNvSpPr>
            <a:spLocks noChangeArrowheads="1"/>
          </p:cNvSpPr>
          <p:nvPr/>
        </p:nvSpPr>
        <p:spPr bwMode="auto">
          <a:xfrm>
            <a:off x="5786438" y="23764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28" name="Rectangle 40"/>
          <p:cNvSpPr>
            <a:spLocks noChangeArrowheads="1"/>
          </p:cNvSpPr>
          <p:nvPr/>
        </p:nvSpPr>
        <p:spPr bwMode="auto">
          <a:xfrm>
            <a:off x="6243638" y="23764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29" name="Rectangle 41"/>
          <p:cNvSpPr>
            <a:spLocks noChangeArrowheads="1"/>
          </p:cNvSpPr>
          <p:nvPr/>
        </p:nvSpPr>
        <p:spPr bwMode="auto">
          <a:xfrm>
            <a:off x="3957638" y="32908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0" name="Rectangle 42"/>
          <p:cNvSpPr>
            <a:spLocks noChangeArrowheads="1"/>
          </p:cNvSpPr>
          <p:nvPr/>
        </p:nvSpPr>
        <p:spPr bwMode="auto">
          <a:xfrm>
            <a:off x="3957638" y="19192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1" name="Rectangle 43"/>
          <p:cNvSpPr>
            <a:spLocks noChangeArrowheads="1"/>
          </p:cNvSpPr>
          <p:nvPr/>
        </p:nvSpPr>
        <p:spPr bwMode="auto">
          <a:xfrm>
            <a:off x="3957638" y="42052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2" name="Rectangle 44"/>
          <p:cNvSpPr>
            <a:spLocks noChangeArrowheads="1"/>
          </p:cNvSpPr>
          <p:nvPr/>
        </p:nvSpPr>
        <p:spPr bwMode="auto">
          <a:xfrm>
            <a:off x="3957638" y="28336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3" name="Rectangle 45"/>
          <p:cNvSpPr>
            <a:spLocks noChangeArrowheads="1"/>
          </p:cNvSpPr>
          <p:nvPr/>
        </p:nvSpPr>
        <p:spPr bwMode="auto">
          <a:xfrm>
            <a:off x="3957638" y="23764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34" name="Rectangle 46"/>
          <p:cNvSpPr>
            <a:spLocks noChangeArrowheads="1"/>
          </p:cNvSpPr>
          <p:nvPr/>
        </p:nvSpPr>
        <p:spPr bwMode="auto">
          <a:xfrm>
            <a:off x="4872038" y="19192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35" name="Rectangle 47"/>
          <p:cNvSpPr>
            <a:spLocks noChangeArrowheads="1"/>
          </p:cNvSpPr>
          <p:nvPr/>
        </p:nvSpPr>
        <p:spPr bwMode="auto">
          <a:xfrm>
            <a:off x="5329238" y="1919288"/>
            <a:ext cx="385762" cy="381000"/>
          </a:xfrm>
          <a:prstGeom prst="rect">
            <a:avLst/>
          </a:prstGeom>
          <a:solidFill>
            <a:srgbClr val="33CCCC">
              <a:alpha val="39000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1536" name="Text Box 48"/>
          <p:cNvSpPr txBox="1">
            <a:spLocks noChangeArrowheads="1"/>
          </p:cNvSpPr>
          <p:nvPr/>
        </p:nvSpPr>
        <p:spPr bwMode="auto">
          <a:xfrm>
            <a:off x="1747838" y="3733800"/>
            <a:ext cx="38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91537" name="Text Box 49"/>
          <p:cNvSpPr txBox="1">
            <a:spLocks noChangeArrowheads="1"/>
          </p:cNvSpPr>
          <p:nvPr/>
        </p:nvSpPr>
        <p:spPr bwMode="auto">
          <a:xfrm>
            <a:off x="1747838" y="3276600"/>
            <a:ext cx="38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91538" name="Text Box 50"/>
          <p:cNvSpPr txBox="1">
            <a:spLocks noChangeArrowheads="1"/>
          </p:cNvSpPr>
          <p:nvPr/>
        </p:nvSpPr>
        <p:spPr bwMode="auto">
          <a:xfrm>
            <a:off x="1752600" y="19050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91539" name="Text Box 51"/>
          <p:cNvSpPr txBox="1">
            <a:spLocks noChangeArrowheads="1"/>
          </p:cNvSpPr>
          <p:nvPr/>
        </p:nvSpPr>
        <p:spPr bwMode="auto">
          <a:xfrm>
            <a:off x="1752600" y="42672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191540" name="Text Box 52"/>
          <p:cNvSpPr txBox="1">
            <a:spLocks noChangeArrowheads="1"/>
          </p:cNvSpPr>
          <p:nvPr/>
        </p:nvSpPr>
        <p:spPr bwMode="auto">
          <a:xfrm>
            <a:off x="1747838" y="2819400"/>
            <a:ext cx="38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91541" name="Text Box 53"/>
          <p:cNvSpPr txBox="1">
            <a:spLocks noChangeArrowheads="1"/>
          </p:cNvSpPr>
          <p:nvPr/>
        </p:nvSpPr>
        <p:spPr bwMode="auto">
          <a:xfrm>
            <a:off x="1752600" y="23622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91542" name="Text Box 54"/>
          <p:cNvSpPr txBox="1">
            <a:spLocks noChangeArrowheads="1"/>
          </p:cNvSpPr>
          <p:nvPr/>
        </p:nvSpPr>
        <p:spPr bwMode="auto">
          <a:xfrm>
            <a:off x="3705225" y="3733800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           Ử     L      Í</a:t>
            </a:r>
          </a:p>
        </p:txBody>
      </p:sp>
      <p:sp>
        <p:nvSpPr>
          <p:cNvPr id="191543" name="Text Box 55"/>
          <p:cNvSpPr txBox="1">
            <a:spLocks noChangeArrowheads="1"/>
          </p:cNvSpPr>
          <p:nvPr/>
        </p:nvSpPr>
        <p:spPr bwMode="auto">
          <a:xfrm>
            <a:off x="1603375" y="5197475"/>
            <a:ext cx="7007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33CC"/>
                </a:solidFill>
              </a:rPr>
              <a:t>Câu 5:</a:t>
            </a:r>
            <a:r>
              <a:rPr lang="en-US" sz="2400" b="1">
                <a:solidFill>
                  <a:srgbClr val="0033CC"/>
                </a:solidFill>
              </a:rPr>
              <a:t> Để môi trường trong lành, chất thải cần được làm gì?</a:t>
            </a:r>
          </a:p>
        </p:txBody>
      </p:sp>
      <p:sp>
        <p:nvSpPr>
          <p:cNvPr id="191544" name="Oval 56"/>
          <p:cNvSpPr>
            <a:spLocks noChangeArrowheads="1"/>
          </p:cNvSpPr>
          <p:nvPr/>
        </p:nvSpPr>
        <p:spPr bwMode="auto">
          <a:xfrm flipV="1">
            <a:off x="0" y="7010400"/>
            <a:ext cx="381000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E9E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45" name="Text Box 57"/>
          <p:cNvSpPr txBox="1">
            <a:spLocks noChangeArrowheads="1"/>
          </p:cNvSpPr>
          <p:nvPr/>
        </p:nvSpPr>
        <p:spPr bwMode="auto">
          <a:xfrm>
            <a:off x="2971800" y="3276600"/>
            <a:ext cx="404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VNI-Cooper" pitchFamily="2" charset="0"/>
              </a:rPr>
              <a:t> K</a:t>
            </a:r>
            <a:r>
              <a:rPr lang="en-US" b="1">
                <a:solidFill>
                  <a:srgbClr val="003366"/>
                </a:solidFill>
                <a:latin typeface="VNI-Cooper" pitchFamily="2" charset="0"/>
              </a:rPr>
              <a:t>    </a:t>
            </a:r>
            <a:r>
              <a:rPr lang="en-US" b="1">
                <a:solidFill>
                  <a:srgbClr val="D60093"/>
                </a:solidFill>
                <a:latin typeface="VNI-Cooper" pitchFamily="2" charset="0"/>
              </a:rPr>
              <a:t>H          </a:t>
            </a:r>
            <a:r>
              <a:rPr lang="en-US" b="1">
                <a:solidFill>
                  <a:srgbClr val="D60093"/>
                </a:solidFill>
              </a:rPr>
              <a:t>N     G     K    H     í</a:t>
            </a:r>
          </a:p>
        </p:txBody>
      </p:sp>
      <p:sp>
        <p:nvSpPr>
          <p:cNvPr id="191546" name="Text Box 58"/>
          <p:cNvSpPr txBox="1">
            <a:spLocks noChangeArrowheads="1"/>
          </p:cNvSpPr>
          <p:nvPr/>
        </p:nvSpPr>
        <p:spPr bwMode="auto">
          <a:xfrm>
            <a:off x="1828800" y="5197475"/>
            <a:ext cx="7007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33CC"/>
                </a:solidFill>
              </a:rPr>
              <a:t>Câu 4:</a:t>
            </a:r>
            <a:r>
              <a:rPr lang="en-US" sz="2400" b="1">
                <a:solidFill>
                  <a:srgbClr val="0033CC"/>
                </a:solidFill>
              </a:rPr>
              <a:t> Thực vật cần gì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sz="2400" b="1">
                <a:solidFill>
                  <a:srgbClr val="0033CC"/>
                </a:solidFill>
              </a:rPr>
              <a:t>để quang hợp và hô hấp?</a:t>
            </a:r>
          </a:p>
        </p:txBody>
      </p:sp>
      <p:sp>
        <p:nvSpPr>
          <p:cNvPr id="191547" name="Oval 59"/>
          <p:cNvSpPr>
            <a:spLocks noChangeArrowheads="1"/>
          </p:cNvSpPr>
          <p:nvPr/>
        </p:nvSpPr>
        <p:spPr bwMode="auto">
          <a:xfrm flipV="1">
            <a:off x="376238" y="7086600"/>
            <a:ext cx="385762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E9EFF">
                <a:gamma/>
                <a:shade val="60000"/>
                <a:invGamma/>
              </a:srgbClr>
            </a:prstShdw>
          </a:effectLst>
        </p:spPr>
        <p:txBody>
          <a:bodyPr rot="10800000" wrap="none" anchor="ctr"/>
          <a:lstStyle/>
          <a:p>
            <a:pPr eaLnBrk="1" hangingPunct="1"/>
            <a:endParaRPr lang="en-US"/>
          </a:p>
        </p:txBody>
      </p:sp>
      <p:sp>
        <p:nvSpPr>
          <p:cNvPr id="191548" name="Text Box 60"/>
          <p:cNvSpPr txBox="1">
            <a:spLocks noChangeArrowheads="1"/>
          </p:cNvSpPr>
          <p:nvPr/>
        </p:nvSpPr>
        <p:spPr bwMode="auto">
          <a:xfrm>
            <a:off x="1600200" y="5195888"/>
            <a:ext cx="7007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33CC"/>
                </a:solidFill>
              </a:rPr>
              <a:t>Câu 1: </a:t>
            </a:r>
            <a:r>
              <a:rPr lang="en-US" sz="2400" b="1">
                <a:solidFill>
                  <a:srgbClr val="0033CC"/>
                </a:solidFill>
              </a:rPr>
              <a:t>Đây là khí không duy trì sự cháy?</a:t>
            </a:r>
          </a:p>
        </p:txBody>
      </p:sp>
      <p:sp>
        <p:nvSpPr>
          <p:cNvPr id="191549" name="Oval 61"/>
          <p:cNvSpPr>
            <a:spLocks noChangeArrowheads="1"/>
          </p:cNvSpPr>
          <p:nvPr/>
        </p:nvSpPr>
        <p:spPr bwMode="auto">
          <a:xfrm flipV="1">
            <a:off x="757238" y="7086600"/>
            <a:ext cx="385762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E9EFF">
                <a:gamma/>
                <a:shade val="60000"/>
                <a:invGamma/>
              </a:srgbClr>
            </a:prstShdw>
          </a:effectLst>
        </p:spPr>
        <p:txBody>
          <a:bodyPr rot="10800000" wrap="none" anchor="ctr"/>
          <a:lstStyle/>
          <a:p>
            <a:pPr eaLnBrk="1" hangingPunct="1"/>
            <a:endParaRPr lang="en-US"/>
          </a:p>
        </p:txBody>
      </p:sp>
      <p:sp>
        <p:nvSpPr>
          <p:cNvPr id="191550" name="Text Box 62"/>
          <p:cNvSpPr txBox="1">
            <a:spLocks noChangeArrowheads="1"/>
          </p:cNvSpPr>
          <p:nvPr/>
        </p:nvSpPr>
        <p:spPr bwMode="auto">
          <a:xfrm>
            <a:off x="4343400" y="1905000"/>
            <a:ext cx="404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VNI-Cooper" pitchFamily="2" charset="0"/>
              </a:rPr>
              <a:t> H     </a:t>
            </a:r>
            <a:r>
              <a:rPr lang="en-US" b="1">
                <a:solidFill>
                  <a:srgbClr val="D60093"/>
                </a:solidFill>
              </a:rPr>
              <a:t>Í     N     I      T     Ơ</a:t>
            </a:r>
          </a:p>
        </p:txBody>
      </p:sp>
      <p:sp>
        <p:nvSpPr>
          <p:cNvPr id="191551" name="Text Box 63"/>
          <p:cNvSpPr txBox="1">
            <a:spLocks noChangeArrowheads="1"/>
          </p:cNvSpPr>
          <p:nvPr/>
        </p:nvSpPr>
        <p:spPr bwMode="auto">
          <a:xfrm>
            <a:off x="1676400" y="5272088"/>
            <a:ext cx="7007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33CC"/>
                </a:solidFill>
              </a:rPr>
              <a:t>Câu 6:</a:t>
            </a:r>
            <a:r>
              <a:rPr lang="en-US" sz="2800" b="1">
                <a:solidFill>
                  <a:srgbClr val="0033CC"/>
                </a:solidFill>
              </a:rPr>
              <a:t> Kh</a:t>
            </a:r>
            <a:r>
              <a:rPr lang="en-US" sz="2400" b="1">
                <a:solidFill>
                  <a:srgbClr val="0033CC"/>
                </a:solidFill>
              </a:rPr>
              <a:t>ông khí chuyển động tạo thành gì?</a:t>
            </a:r>
          </a:p>
        </p:txBody>
      </p:sp>
      <p:sp>
        <p:nvSpPr>
          <p:cNvPr id="191552" name="Oval 64"/>
          <p:cNvSpPr>
            <a:spLocks noChangeArrowheads="1"/>
          </p:cNvSpPr>
          <p:nvPr/>
        </p:nvSpPr>
        <p:spPr bwMode="auto">
          <a:xfrm flipV="1">
            <a:off x="1138238" y="7086600"/>
            <a:ext cx="385762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E9EFF">
                <a:gamma/>
                <a:shade val="60000"/>
                <a:invGamma/>
              </a:srgbClr>
            </a:prstShdw>
          </a:effectLst>
        </p:spPr>
        <p:txBody>
          <a:bodyPr rot="10800000" wrap="none" anchor="ctr"/>
          <a:lstStyle/>
          <a:p>
            <a:pPr eaLnBrk="1" hangingPunct="1"/>
            <a:endParaRPr lang="en-US"/>
          </a:p>
        </p:txBody>
      </p:sp>
      <p:sp>
        <p:nvSpPr>
          <p:cNvPr id="191553" name="Text Box 65"/>
          <p:cNvSpPr txBox="1">
            <a:spLocks noChangeArrowheads="1"/>
          </p:cNvSpPr>
          <p:nvPr/>
        </p:nvSpPr>
        <p:spPr bwMode="auto">
          <a:xfrm>
            <a:off x="3438525" y="4191000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VNI-Cooper" pitchFamily="2" charset="0"/>
              </a:rPr>
              <a:t> </a:t>
            </a:r>
            <a:r>
              <a:rPr lang="en-US" b="1">
                <a:solidFill>
                  <a:srgbClr val="D60093"/>
                </a:solidFill>
                <a:latin typeface="VNI-Cooper" pitchFamily="2" charset="0"/>
              </a:rPr>
              <a:t>G</a:t>
            </a:r>
            <a:r>
              <a:rPr lang="en-US" b="1">
                <a:solidFill>
                  <a:srgbClr val="003366"/>
                </a:solidFill>
                <a:latin typeface="VNI-Cooper" pitchFamily="2" charset="0"/>
              </a:rPr>
              <a:t>          </a:t>
            </a:r>
            <a:r>
              <a:rPr lang="en-US" b="1">
                <a:solidFill>
                  <a:srgbClr val="D60093"/>
                </a:solidFill>
              </a:rPr>
              <a:t>Ó</a:t>
            </a:r>
          </a:p>
        </p:txBody>
      </p:sp>
      <p:sp>
        <p:nvSpPr>
          <p:cNvPr id="191554" name="Text Box 66"/>
          <p:cNvSpPr txBox="1">
            <a:spLocks noChangeArrowheads="1"/>
          </p:cNvSpPr>
          <p:nvPr/>
        </p:nvSpPr>
        <p:spPr bwMode="auto">
          <a:xfrm>
            <a:off x="1600200" y="5135563"/>
            <a:ext cx="69294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33CC"/>
                </a:solidFill>
              </a:rPr>
              <a:t>Câu 3: </a:t>
            </a:r>
            <a:r>
              <a:rPr lang="en-US" sz="2400" b="1">
                <a:solidFill>
                  <a:srgbClr val="0033CC"/>
                </a:solidFill>
              </a:rPr>
              <a:t>Đây là khí thực vật thải ra trong quá trình hô hấp?</a:t>
            </a:r>
          </a:p>
        </p:txBody>
      </p:sp>
      <p:sp>
        <p:nvSpPr>
          <p:cNvPr id="191555" name="Oval 67"/>
          <p:cNvSpPr>
            <a:spLocks noChangeArrowheads="1"/>
          </p:cNvSpPr>
          <p:nvPr/>
        </p:nvSpPr>
        <p:spPr bwMode="auto">
          <a:xfrm flipV="1">
            <a:off x="1519238" y="7086600"/>
            <a:ext cx="385762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E9EFF">
                <a:gamma/>
                <a:shade val="60000"/>
                <a:invGamma/>
              </a:srgbClr>
            </a:prstShdw>
          </a:effectLst>
        </p:spPr>
        <p:txBody>
          <a:bodyPr rot="10800000" wrap="none" anchor="ctr"/>
          <a:lstStyle/>
          <a:p>
            <a:pPr eaLnBrk="1" hangingPunct="1"/>
            <a:endParaRPr lang="en-US"/>
          </a:p>
        </p:txBody>
      </p:sp>
      <p:sp>
        <p:nvSpPr>
          <p:cNvPr id="191556" name="Text Box 68"/>
          <p:cNvSpPr txBox="1">
            <a:spLocks noChangeArrowheads="1"/>
          </p:cNvSpPr>
          <p:nvPr/>
        </p:nvSpPr>
        <p:spPr bwMode="auto">
          <a:xfrm>
            <a:off x="2971800" y="2819400"/>
            <a:ext cx="569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VNI-Cooper" pitchFamily="2" charset="0"/>
              </a:rPr>
              <a:t> K</a:t>
            </a:r>
            <a:r>
              <a:rPr lang="en-US" b="1">
                <a:solidFill>
                  <a:srgbClr val="003366"/>
                </a:solidFill>
                <a:latin typeface="VNI-Cooper" pitchFamily="2" charset="0"/>
              </a:rPr>
              <a:t>   </a:t>
            </a:r>
            <a:r>
              <a:rPr lang="en-US" b="1">
                <a:solidFill>
                  <a:srgbClr val="D60093"/>
                </a:solidFill>
                <a:latin typeface="VNI-Cooper" pitchFamily="2" charset="0"/>
              </a:rPr>
              <a:t> H           </a:t>
            </a:r>
            <a:r>
              <a:rPr lang="en-US" b="1">
                <a:solidFill>
                  <a:srgbClr val="D60093"/>
                </a:solidFill>
              </a:rPr>
              <a:t>C    A     C     B    Ô     N     I     C</a:t>
            </a:r>
            <a:r>
              <a:rPr lang="en-US" b="1"/>
              <a:t>   </a:t>
            </a:r>
          </a:p>
        </p:txBody>
      </p:sp>
      <p:sp>
        <p:nvSpPr>
          <p:cNvPr id="191557" name="Text Box 69"/>
          <p:cNvSpPr txBox="1">
            <a:spLocks noChangeArrowheads="1"/>
          </p:cNvSpPr>
          <p:nvPr/>
        </p:nvSpPr>
        <p:spPr bwMode="auto">
          <a:xfrm>
            <a:off x="1676400" y="5334000"/>
            <a:ext cx="700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33CC"/>
                </a:solidFill>
              </a:rPr>
              <a:t>Câu 2:</a:t>
            </a:r>
            <a:r>
              <a:rPr lang="en-US" sz="2400" b="1">
                <a:solidFill>
                  <a:srgbClr val="0033CC"/>
                </a:solidFill>
              </a:rPr>
              <a:t> Cây cối được gọi chung là gì?</a:t>
            </a:r>
          </a:p>
        </p:txBody>
      </p:sp>
      <p:sp>
        <p:nvSpPr>
          <p:cNvPr id="191558" name="Oval 70"/>
          <p:cNvSpPr>
            <a:spLocks noChangeArrowheads="1"/>
          </p:cNvSpPr>
          <p:nvPr/>
        </p:nvSpPr>
        <p:spPr bwMode="auto">
          <a:xfrm flipV="1">
            <a:off x="2057400" y="7162800"/>
            <a:ext cx="381000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5E9EFF">
                <a:gamma/>
                <a:shade val="60000"/>
                <a:invGamma/>
              </a:srgbClr>
            </a:prstShdw>
          </a:effectLst>
        </p:spPr>
        <p:txBody>
          <a:bodyPr rot="10800000" wrap="none" anchor="ctr"/>
          <a:lstStyle/>
          <a:p>
            <a:pPr eaLnBrk="1" hangingPunct="1"/>
            <a:endParaRPr lang="en-US"/>
          </a:p>
        </p:txBody>
      </p:sp>
      <p:sp>
        <p:nvSpPr>
          <p:cNvPr id="191559" name="Text Box 71"/>
          <p:cNvSpPr txBox="1">
            <a:spLocks noChangeArrowheads="1"/>
          </p:cNvSpPr>
          <p:nvPr/>
        </p:nvSpPr>
        <p:spPr bwMode="auto">
          <a:xfrm>
            <a:off x="3429000" y="2362200"/>
            <a:ext cx="569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VNI-Cooper" pitchFamily="2" charset="0"/>
              </a:rPr>
              <a:t> T           </a:t>
            </a:r>
            <a:r>
              <a:rPr lang="en-US" b="1">
                <a:solidFill>
                  <a:srgbClr val="D60093"/>
                </a:solidFill>
              </a:rPr>
              <a:t>Ự    C     V     Ậ     T</a:t>
            </a:r>
            <a:r>
              <a:rPr lang="en-US" b="1"/>
              <a:t>   </a:t>
            </a:r>
          </a:p>
        </p:txBody>
      </p:sp>
      <p:sp>
        <p:nvSpPr>
          <p:cNvPr id="191560" name="Oval 72"/>
          <p:cNvSpPr>
            <a:spLocks noChangeArrowheads="1"/>
          </p:cNvSpPr>
          <p:nvPr/>
        </p:nvSpPr>
        <p:spPr bwMode="auto">
          <a:xfrm>
            <a:off x="296863" y="228600"/>
            <a:ext cx="693737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91561" name="Oval 73"/>
          <p:cNvSpPr>
            <a:spLocks noChangeArrowheads="1"/>
          </p:cNvSpPr>
          <p:nvPr/>
        </p:nvSpPr>
        <p:spPr bwMode="auto">
          <a:xfrm>
            <a:off x="304800" y="228600"/>
            <a:ext cx="693738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1562" name="Oval 74"/>
          <p:cNvSpPr>
            <a:spLocks noChangeArrowheads="1"/>
          </p:cNvSpPr>
          <p:nvPr/>
        </p:nvSpPr>
        <p:spPr bwMode="auto">
          <a:xfrm>
            <a:off x="304800" y="228600"/>
            <a:ext cx="693738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1563" name="Oval 75"/>
          <p:cNvSpPr>
            <a:spLocks noChangeArrowheads="1"/>
          </p:cNvSpPr>
          <p:nvPr/>
        </p:nvSpPr>
        <p:spPr bwMode="auto">
          <a:xfrm>
            <a:off x="304800" y="228600"/>
            <a:ext cx="693738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1564" name="Oval 76"/>
          <p:cNvSpPr>
            <a:spLocks noChangeArrowheads="1"/>
          </p:cNvSpPr>
          <p:nvPr/>
        </p:nvSpPr>
        <p:spPr bwMode="auto">
          <a:xfrm>
            <a:off x="304800" y="228600"/>
            <a:ext cx="693738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1565" name="Oval 77"/>
          <p:cNvSpPr>
            <a:spLocks noChangeArrowheads="1"/>
          </p:cNvSpPr>
          <p:nvPr/>
        </p:nvSpPr>
        <p:spPr bwMode="auto">
          <a:xfrm>
            <a:off x="304800" y="22860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91566" name="Picture 78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chimes.wav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2514600" y="7467600"/>
            <a:ext cx="304800" cy="304800"/>
          </a:xfrm>
          <a:ln/>
        </p:spPr>
      </p:pic>
      <p:pic>
        <p:nvPicPr>
          <p:cNvPr id="191567" name="Picture 7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701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68" name="Picture 8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701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69" name="Picture 8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701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70" name="Picture 8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701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571" name="Text Box 83"/>
          <p:cNvSpPr txBox="1">
            <a:spLocks noChangeArrowheads="1"/>
          </p:cNvSpPr>
          <p:nvPr/>
        </p:nvSpPr>
        <p:spPr bwMode="auto">
          <a:xfrm>
            <a:off x="3967163" y="1905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/>
              <a:t>K</a:t>
            </a:r>
          </a:p>
        </p:txBody>
      </p:sp>
      <p:sp>
        <p:nvSpPr>
          <p:cNvPr id="191572" name="Text Box 84"/>
          <p:cNvSpPr txBox="1">
            <a:spLocks noChangeArrowheads="1"/>
          </p:cNvSpPr>
          <p:nvPr/>
        </p:nvSpPr>
        <p:spPr bwMode="auto">
          <a:xfrm>
            <a:off x="3962400" y="2362200"/>
            <a:ext cx="461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/>
              <a:t>H</a:t>
            </a:r>
            <a:r>
              <a:rPr lang="en-US"/>
              <a:t> </a:t>
            </a:r>
          </a:p>
        </p:txBody>
      </p:sp>
      <p:sp>
        <p:nvSpPr>
          <p:cNvPr id="191573" name="Text Box 85"/>
          <p:cNvSpPr txBox="1">
            <a:spLocks noChangeArrowheads="1"/>
          </p:cNvSpPr>
          <p:nvPr/>
        </p:nvSpPr>
        <p:spPr bwMode="auto">
          <a:xfrm>
            <a:off x="3957638" y="2833688"/>
            <a:ext cx="461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/>
              <a:t> Í</a:t>
            </a:r>
            <a:r>
              <a:rPr lang="en-US"/>
              <a:t> </a:t>
            </a:r>
          </a:p>
        </p:txBody>
      </p:sp>
      <p:sp>
        <p:nvSpPr>
          <p:cNvPr id="191574" name="Text Box 86"/>
          <p:cNvSpPr txBox="1">
            <a:spLocks noChangeArrowheads="1"/>
          </p:cNvSpPr>
          <p:nvPr/>
        </p:nvSpPr>
        <p:spPr bwMode="auto">
          <a:xfrm>
            <a:off x="3962400" y="32766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/>
              <a:t>Ô</a:t>
            </a:r>
            <a:r>
              <a:rPr lang="en-US"/>
              <a:t> </a:t>
            </a:r>
          </a:p>
        </p:txBody>
      </p:sp>
      <p:sp>
        <p:nvSpPr>
          <p:cNvPr id="191575" name="Text Box 87"/>
          <p:cNvSpPr txBox="1">
            <a:spLocks noChangeArrowheads="1"/>
          </p:cNvSpPr>
          <p:nvPr/>
        </p:nvSpPr>
        <p:spPr bwMode="auto">
          <a:xfrm>
            <a:off x="3962400" y="3733800"/>
            <a:ext cx="461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/>
              <a:t>X</a:t>
            </a:r>
            <a:r>
              <a:rPr lang="en-US"/>
              <a:t> </a:t>
            </a:r>
          </a:p>
        </p:txBody>
      </p:sp>
      <p:sp>
        <p:nvSpPr>
          <p:cNvPr id="191576" name="Text Box 88"/>
          <p:cNvSpPr txBox="1">
            <a:spLocks noChangeArrowheads="1"/>
          </p:cNvSpPr>
          <p:nvPr/>
        </p:nvSpPr>
        <p:spPr bwMode="auto">
          <a:xfrm>
            <a:off x="3957638" y="4191000"/>
            <a:ext cx="461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/>
              <a:t> </a:t>
            </a:r>
            <a:r>
              <a:rPr lang="en-US" b="1"/>
              <a:t>I</a:t>
            </a:r>
            <a:r>
              <a:rPr lang="en-US"/>
              <a:t> </a:t>
            </a:r>
          </a:p>
        </p:txBody>
      </p:sp>
      <p:pic>
        <p:nvPicPr>
          <p:cNvPr id="191577" name="Picture 89" descr="Key"/>
          <p:cNvPicPr>
            <a:picLocks noChangeAspect="1" noChangeArrowheads="1"/>
          </p:cNvPicPr>
          <p:nvPr/>
        </p:nvPicPr>
        <p:blipFill>
          <a:blip r:embed="rId10" cstate="print"/>
          <a:srcRect t="24553" b="26343"/>
          <a:stretch>
            <a:fillRect/>
          </a:stretch>
        </p:blipFill>
        <p:spPr bwMode="auto">
          <a:xfrm rot="4484693">
            <a:off x="1547813" y="557212"/>
            <a:ext cx="990600" cy="333375"/>
          </a:xfrm>
          <a:prstGeom prst="rect">
            <a:avLst/>
          </a:prstGeom>
          <a:noFill/>
        </p:spPr>
      </p:pic>
      <p:sp>
        <p:nvSpPr>
          <p:cNvPr id="191578" name="Text Box 90"/>
          <p:cNvSpPr txBox="1">
            <a:spLocks noChangeArrowheads="1"/>
          </p:cNvSpPr>
          <p:nvPr/>
        </p:nvSpPr>
        <p:spPr bwMode="auto">
          <a:xfrm>
            <a:off x="3959225" y="1892300"/>
            <a:ext cx="7016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K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H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 Í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Ô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X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 I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ckground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191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1914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55" decel="100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155" decel="100000"/>
                                        <p:tgtEl>
                                          <p:spTgt spid="1914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155" decel="1000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155" decel="100000"/>
                                        <p:tgtEl>
                                          <p:spTgt spid="1914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155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155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155" decel="1000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155" decel="100000"/>
                                        <p:tgtEl>
                                          <p:spTgt spid="1915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155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155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155" decel="1000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155" decel="100000"/>
                                        <p:tgtEl>
                                          <p:spTgt spid="1915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1155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155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155" decel="1000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155" decel="100000"/>
                                        <p:tgtEl>
                                          <p:spTgt spid="1915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1155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155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155" decel="1000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155" decel="100000"/>
                                        <p:tgtEl>
                                          <p:spTgt spid="1915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1155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1155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155" decel="1000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155" decel="100000"/>
                                        <p:tgtEl>
                                          <p:spTgt spid="1915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1155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1155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155" decel="1000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155" decel="100000"/>
                                        <p:tgtEl>
                                          <p:spTgt spid="1915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1155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1155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155" decel="1000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155" decel="100000"/>
                                        <p:tgtEl>
                                          <p:spTgt spid="19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1155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155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155" decel="100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1155" decel="100000"/>
                                        <p:tgtEl>
                                          <p:spTgt spid="19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1155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1155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155" decel="1000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1155" decel="100000"/>
                                        <p:tgtEl>
                                          <p:spTgt spid="19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1155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1155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155" decel="1000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1155" decel="100000"/>
                                        <p:tgtEl>
                                          <p:spTgt spid="1915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1" dur="1155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3" dur="1155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155" decel="1000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1155" decel="100000"/>
                                        <p:tgtEl>
                                          <p:spTgt spid="1915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1155" fill="hold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1155" fill="hold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155" decel="1000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155" decel="100000"/>
                                        <p:tgtEl>
                                          <p:spTgt spid="1915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9" dur="1155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1" dur="1155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155" decel="1000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1155" decel="100000"/>
                                        <p:tgtEl>
                                          <p:spTgt spid="1915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1155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1155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155" decel="1000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155" decel="100000"/>
                                        <p:tgtEl>
                                          <p:spTgt spid="1915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1155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1155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155" decel="1000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1155" decel="100000"/>
                                        <p:tgtEl>
                                          <p:spTgt spid="1915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1155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1155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155" decel="1000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1155" decel="100000"/>
                                        <p:tgtEl>
                                          <p:spTgt spid="1915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1155" fill="hold"/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1155" fill="hold"/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155" decel="1000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1155" decel="100000"/>
                                        <p:tgtEl>
                                          <p:spTgt spid="1915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4" dur="1155" fill="hold"/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6" dur="1155" fill="hold"/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155" decel="1000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1155" decel="100000"/>
                                        <p:tgtEl>
                                          <p:spTgt spid="1915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3" dur="1155" fill="hold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5" dur="1155" fill="hold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155" decel="100000"/>
                                        <p:tgtEl>
                                          <p:spTgt spid="191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1155" decel="100000"/>
                                        <p:tgtEl>
                                          <p:spTgt spid="1915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2" dur="1155" fill="hold"/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1155" fill="hold"/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155" decel="100000"/>
                                        <p:tgtEl>
                                          <p:spTgt spid="19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1155" decel="100000"/>
                                        <p:tgtEl>
                                          <p:spTgt spid="1915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1" dur="1155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1155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155" decel="1000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1155" decel="100000"/>
                                        <p:tgtEl>
                                          <p:spTgt spid="191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0" dur="1155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2" dur="1155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155" decel="100000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1155" decel="100000"/>
                                        <p:tgtEl>
                                          <p:spTgt spid="1915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9" dur="1155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1" dur="1155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155" decel="1000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1155" decel="100000"/>
                                        <p:tgtEl>
                                          <p:spTgt spid="1915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8" dur="1155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0" dur="1155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155" decel="1000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1155" decel="100000"/>
                                        <p:tgtEl>
                                          <p:spTgt spid="1915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7" dur="1155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9" dur="1155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155" decel="100000"/>
                                        <p:tgtEl>
                                          <p:spTgt spid="191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1155" decel="100000"/>
                                        <p:tgtEl>
                                          <p:spTgt spid="1915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6" dur="1155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8" dur="1155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155" decel="100000"/>
                                        <p:tgtEl>
                                          <p:spTgt spid="191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1155" decel="100000"/>
                                        <p:tgtEl>
                                          <p:spTgt spid="1915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5" dur="1155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7" dur="1155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155" decel="100000"/>
                                        <p:tgtEl>
                                          <p:spTgt spid="1915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1155" decel="100000"/>
                                        <p:tgtEl>
                                          <p:spTgt spid="1915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4" dur="1155" fill="hold"/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6" dur="1155" fill="hold"/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155" decel="100000"/>
                                        <p:tgtEl>
                                          <p:spTgt spid="1915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1155" decel="100000"/>
                                        <p:tgtEl>
                                          <p:spTgt spid="1915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3" dur="1155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5" dur="1155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155" decel="100000"/>
                                        <p:tgtEl>
                                          <p:spTgt spid="1915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1155" decel="100000"/>
                                        <p:tgtEl>
                                          <p:spTgt spid="1915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2" dur="1155" fill="hold"/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4" dur="1155" fill="hold"/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155" decel="100000"/>
                                        <p:tgtEl>
                                          <p:spTgt spid="191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1155" decel="100000"/>
                                        <p:tgtEl>
                                          <p:spTgt spid="1915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1" dur="1155" fill="hold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3" dur="1155" fill="hold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155" decel="100000"/>
                                        <p:tgtEl>
                                          <p:spTgt spid="191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1155" decel="100000"/>
                                        <p:tgtEl>
                                          <p:spTgt spid="191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0" dur="1155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2" dur="1155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155" decel="100000"/>
                                        <p:tgtEl>
                                          <p:spTgt spid="191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1155" decel="100000"/>
                                        <p:tgtEl>
                                          <p:spTgt spid="191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9" dur="1155" fill="hold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1" dur="1155" fill="hold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155" decel="100000"/>
                                        <p:tgtEl>
                                          <p:spTgt spid="191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1155" decel="100000"/>
                                        <p:tgtEl>
                                          <p:spTgt spid="191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8" dur="1155" fill="hold"/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0" dur="1155" fill="hold"/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155" decel="100000"/>
                                        <p:tgtEl>
                                          <p:spTgt spid="191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1155" decel="100000"/>
                                        <p:tgtEl>
                                          <p:spTgt spid="191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7" dur="1155" fill="hold"/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9" dur="1155" fill="hold"/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155" decel="100000"/>
                                        <p:tgtEl>
                                          <p:spTgt spid="191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" dur="1155" decel="100000"/>
                                        <p:tgtEl>
                                          <p:spTgt spid="191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6" dur="1155" fill="hold"/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8" dur="1155" fill="hold"/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155" decel="100000"/>
                                        <p:tgtEl>
                                          <p:spTgt spid="191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" dur="1155" decel="100000"/>
                                        <p:tgtEl>
                                          <p:spTgt spid="191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5" dur="1155" fill="hold"/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7" dur="1155" fill="hold"/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770" decel="100000"/>
                                        <p:tgtEl>
                                          <p:spTgt spid="1915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770" decel="100000"/>
                                        <p:tgtEl>
                                          <p:spTgt spid="1915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4" dur="770" fill="hold"/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6" dur="770" fill="hold"/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770" decel="100000"/>
                                        <p:tgtEl>
                                          <p:spTgt spid="191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770" decel="100000"/>
                                        <p:tgtEl>
                                          <p:spTgt spid="1915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3" dur="770" fill="hold"/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5" dur="770" fill="hold"/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770" decel="100000"/>
                                        <p:tgtEl>
                                          <p:spTgt spid="191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770" decel="100000"/>
                                        <p:tgtEl>
                                          <p:spTgt spid="191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2" dur="770" fill="hold"/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4" dur="770" fill="hold"/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770" decel="100000"/>
                                        <p:tgtEl>
                                          <p:spTgt spid="1915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770" decel="100000"/>
                                        <p:tgtEl>
                                          <p:spTgt spid="1915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1" dur="770" fill="hold"/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3" dur="770" fill="hold"/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770" decel="100000"/>
                                        <p:tgtEl>
                                          <p:spTgt spid="191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770" decel="100000"/>
                                        <p:tgtEl>
                                          <p:spTgt spid="1915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0" dur="770" fill="hold"/>
                                        <p:tgtEl>
                                          <p:spTgt spid="19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2" dur="770" fill="hold"/>
                                        <p:tgtEl>
                                          <p:spTgt spid="19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770" decel="100000"/>
                                        <p:tgtEl>
                                          <p:spTgt spid="1915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770" decel="100000"/>
                                        <p:tgtEl>
                                          <p:spTgt spid="1915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9" dur="770" fill="hold"/>
                                        <p:tgtEl>
                                          <p:spTgt spid="19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1" dur="770" fill="hold"/>
                                        <p:tgtEl>
                                          <p:spTgt spid="19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770" decel="100000"/>
                                        <p:tgtEl>
                                          <p:spTgt spid="191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770" decel="100000"/>
                                        <p:tgtEl>
                                          <p:spTgt spid="1915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8" dur="77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0" dur="77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91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6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7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8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1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2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3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6" dur="632" fill="hold"/>
                                        <p:tgtEl>
                                          <p:spTgt spid="191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3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632"/>
                            </p:stCondLst>
                            <p:childTnLst>
                              <p:par>
                                <p:cTn id="4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0" dur="1000"/>
                                        <p:tgtEl>
                                          <p:spTgt spid="19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19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9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1000"/>
                                        <p:tgtEl>
                                          <p:spTgt spid="191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1000"/>
                                        <p:tgtEl>
                                          <p:spTgt spid="19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4" dur="500"/>
                                        <p:tgtEl>
                                          <p:spTgt spid="19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3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91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0" dur="5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1" dur="5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2" dur="5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5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6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7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0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1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2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5" dur="5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6" dur="5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7" dur="5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0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2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5" dur="5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6" dur="5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7" dur="5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0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1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2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5" dur="632" fill="hold"/>
                                        <p:tgtEl>
                                          <p:spTgt spid="191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7" dur="500" fill="hold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8" dur="500" fill="hold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9" dur="500" fill="hold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632"/>
                            </p:stCondLst>
                            <p:childTnLst>
                              <p:par>
                                <p:cTn id="5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1000"/>
                                        <p:tgtEl>
                                          <p:spTgt spid="19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191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19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000"/>
                            </p:stCondLst>
                            <p:childTnLst>
                              <p:par>
                                <p:cTn id="5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1" dur="500"/>
                                        <p:tgtEl>
                                          <p:spTgt spid="19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37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191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7" dur="5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8" dur="5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9" dur="5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0" dur="5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500"/>
                            </p:stCondLst>
                            <p:childTnLst>
                              <p:par>
                                <p:cTn id="59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3" dur="500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4" dur="500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5" dur="500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6" dur="500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000"/>
                            </p:stCondLst>
                            <p:childTnLst>
                              <p:par>
                                <p:cTn id="59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9" dur="500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0" dur="500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1" dur="500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500"/>
                            </p:stCondLst>
                            <p:childTnLst>
                              <p:par>
                                <p:cTn id="60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5" dur="500" fill="hold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6" dur="500" fill="hold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7" dur="500" fill="hold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2000"/>
                            </p:stCondLst>
                            <p:childTnLst>
                              <p:par>
                                <p:cTn id="6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1" dur="500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2" dur="500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3" dur="500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4" dur="500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2500"/>
                            </p:stCondLst>
                            <p:childTnLst>
                              <p:par>
                                <p:cTn id="61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7" dur="500" fill="hold"/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8" dur="500" fill="hold"/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9" dur="500" fill="hold"/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0" dur="500" fill="hold"/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2" dur="632" fill="hold"/>
                                        <p:tgtEl>
                                          <p:spTgt spid="1915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3132"/>
                            </p:stCondLst>
                            <p:childTnLst>
                              <p:par>
                                <p:cTn id="62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5" dur="50" fill="hold"/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6" dur="50" fill="hold"/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7" dur="50" fill="hold"/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8" dur="50" fill="hold"/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3182"/>
                            </p:stCondLst>
                            <p:childTnLst>
                              <p:par>
                                <p:cTn id="6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9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19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19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1000"/>
                                        <p:tgtEl>
                                          <p:spTgt spid="19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000"/>
                            </p:stCondLst>
                            <p:childTnLst>
                              <p:par>
                                <p:cTn id="6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19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19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1000"/>
                                        <p:tgtEl>
                                          <p:spTgt spid="191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8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0" dur="1000" fill="hold"/>
                                        <p:tgtEl>
                                          <p:spTgt spid="19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19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2" dur="1000"/>
                                        <p:tgtEl>
                                          <p:spTgt spid="19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6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5" dur="500"/>
                                        <p:tgtEl>
                                          <p:spTgt spid="191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38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191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1" dur="5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2" dur="5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3" dur="5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4" dur="5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6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7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8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9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1" dur="632" fill="hold"/>
                                        <p:tgtEl>
                                          <p:spTgt spid="191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3" dur="500" fill="hold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4" dur="500" fill="hold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5" dur="500" fill="hold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6" dur="500" fill="hold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632"/>
                            </p:stCondLst>
                            <p:childTnLst>
                              <p:par>
                                <p:cTn id="68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0" dur="1000" fill="hold"/>
                                        <p:tgtEl>
                                          <p:spTgt spid="19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19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2" dur="1000"/>
                                        <p:tgtEl>
                                          <p:spTgt spid="19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 fill="hold"/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6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1000" fill="hold"/>
                                        <p:tgtEl>
                                          <p:spTgt spid="19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19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1000"/>
                                        <p:tgtEl>
                                          <p:spTgt spid="191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1000"/>
                                        <p:tgtEl>
                                          <p:spTgt spid="19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1000"/>
                            </p:stCondLst>
                            <p:childTnLst>
                              <p:par>
                                <p:cTn id="71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7" dur="500"/>
                                        <p:tgtEl>
                                          <p:spTgt spid="191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3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191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3" dur="5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4" dur="5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5" dur="5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6" dur="5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8" dur="500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9" dur="500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0" dur="500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1" dur="500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3" dur="500" fill="hold"/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4" dur="500" fill="hold"/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5" dur="500" fill="hold"/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6" dur="500" fill="hold"/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8" dur="500" fill="hold"/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9" dur="500" fill="hold"/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0" dur="500" fill="hold"/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1" dur="500" fill="hold"/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3" dur="500" fill="hold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4" dur="500" fill="hold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5" dur="500" fill="hold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6" dur="500" fill="hold"/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8" dur="500" fill="hold"/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9" dur="500" fill="hold"/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0" dur="500" fill="hold"/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1" dur="500" fill="hold"/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3" dur="5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4" dur="5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5" dur="5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8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9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0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1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3" dur="5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4" dur="5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5" dur="5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6" dur="5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8" dur="5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9" dur="5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0" dur="5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1" dur="5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3" dur="500" fill="hold"/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4" dur="500" fill="hold"/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5" dur="500" fill="hold"/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6" dur="500" fill="hold"/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500"/>
                            </p:stCondLst>
                            <p:childTnLst>
                              <p:par>
                                <p:cTn id="77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0" dur="1000" fill="hold"/>
                                        <p:tgtEl>
                                          <p:spTgt spid="19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1000" fill="hold"/>
                                        <p:tgtEl>
                                          <p:spTgt spid="19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2" dur="1000"/>
                                        <p:tgtEl>
                                          <p:spTgt spid="19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 fill="hold"/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7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7" dur="1000" fill="hold"/>
                                        <p:tgtEl>
                                          <p:spTgt spid="19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1000" fill="hold"/>
                                        <p:tgtEl>
                                          <p:spTgt spid="19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1000"/>
                                        <p:tgtEl>
                                          <p:spTgt spid="191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1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1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4" dur="1000"/>
                                        <p:tgtEl>
                                          <p:spTgt spid="19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1000"/>
                            </p:stCondLst>
                            <p:childTnLst>
                              <p:par>
                                <p:cTn id="80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7" dur="500"/>
                                        <p:tgtEl>
                                          <p:spTgt spid="191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40"/>
                  </p:tgtEl>
                </p:cond>
              </p:nextCondLst>
            </p:seq>
            <p:seq concurrent="1" nextAc="seek">
              <p:cTn id="809" restart="whenNotActive" fill="hold" evtFilter="cancelBubble" nodeType="interactiveSeq">
                <p:stCondLst>
                  <p:cond evt="onClick" delay="0">
                    <p:tgtEl>
                      <p:spTgt spid="191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0" fill="hold">
                      <p:stCondLst>
                        <p:cond delay="0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3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4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5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6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8" dur="500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9" dur="500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0" dur="500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1" dur="500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3" dur="500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4" dur="500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5" dur="500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6" dur="500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8" dur="500" fill="hold"/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9" dur="500" fill="hold"/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0" dur="500" fill="hold"/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1" dur="500" fill="hold"/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3" dur="500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4" dur="500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5" dur="500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6" dur="500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8" dur="500" fill="hold"/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9" dur="500" fill="hold"/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0" dur="500" fill="hold"/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1" dur="500" fill="hold"/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3" dur="632" fill="hold"/>
                                        <p:tgtEl>
                                          <p:spTgt spid="1915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5" dur="500" fill="hold"/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6" dur="500" fill="hold"/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7" dur="500" fill="hold"/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8" dur="500" fill="hold"/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632"/>
                            </p:stCondLst>
                            <p:childTnLst>
                              <p:par>
                                <p:cTn id="8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2" dur="1000" fill="hold"/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1000" fill="hold"/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4" dur="1000"/>
                                        <p:tgtEl>
                                          <p:spTgt spid="1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000" fill="hold"/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8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9" dur="1000" fill="hold"/>
                                        <p:tgtEl>
                                          <p:spTgt spid="19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1000" fill="hold"/>
                                        <p:tgtEl>
                                          <p:spTgt spid="19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1" dur="1000"/>
                                        <p:tgtEl>
                                          <p:spTgt spid="191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1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1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6" dur="1000"/>
                                        <p:tgtEl>
                                          <p:spTgt spid="19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1000"/>
                            </p:stCondLst>
                            <p:childTnLst>
                              <p:par>
                                <p:cTn id="87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9" dur="500"/>
                                        <p:tgtEl>
                                          <p:spTgt spid="19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41"/>
                  </p:tgtEl>
                </p:cond>
              </p:nextCondLst>
            </p:seq>
            <p:seq concurrent="1" nextAc="seek">
              <p:cTn id="881" restart="whenNotActive" fill="hold" evtFilter="cancelBubble" nodeType="interactiveSeq">
                <p:stCondLst>
                  <p:cond evt="onClick" delay="0">
                    <p:tgtEl>
                      <p:spTgt spid="191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2" fill="hold">
                      <p:stCondLst>
                        <p:cond delay="0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3000"/>
                            </p:stCondLst>
                            <p:childTnLst>
                              <p:par>
                                <p:cTn id="8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4500"/>
                            </p:stCondLst>
                            <p:childTnLst>
                              <p:par>
                                <p:cTn id="8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6000"/>
                            </p:stCondLst>
                            <p:childTnLst>
                              <p:par>
                                <p:cTn id="8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490"/>
                  </p:tgtEl>
                </p:cond>
              </p:nextCondLst>
            </p:seq>
            <p:audio>
              <p:cMediaNode>
                <p:cTn id="9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1566"/>
                </p:tgtEl>
              </p:cMediaNode>
            </p:audio>
            <p:audio>
              <p:cMediaNode>
                <p:cTn id="9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1567"/>
                </p:tgtEl>
              </p:cMediaNode>
            </p:audio>
            <p:audio>
              <p:cMediaNode>
                <p:cTn id="9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1568"/>
                </p:tgtEl>
              </p:cMediaNode>
            </p:audio>
            <p:audio>
              <p:cMediaNode>
                <p:cTn id="9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1569"/>
                </p:tgtEl>
              </p:cMediaNode>
            </p:audio>
            <p:audio>
              <p:cMediaNode>
                <p:cTn id="9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1570"/>
                </p:tgtEl>
              </p:cMediaNode>
            </p:audio>
            <p:seq concurrent="1" nextAc="seek">
              <p:cTn id="906" restart="whenNotActive" fill="hold" evtFilter="cancelBubble" nodeType="interactiveSeq">
                <p:stCondLst>
                  <p:cond evt="onClick" delay="0">
                    <p:tgtEl>
                      <p:spTgt spid="191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7" fill="hold">
                      <p:stCondLst>
                        <p:cond delay="0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1" dur="500"/>
                                        <p:tgtEl>
                                          <p:spTgt spid="191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2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3" dur="1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4" dur="1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5" dur="1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6" dur="1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577"/>
                  </p:tgtEl>
                </p:cond>
              </p:nextCondLst>
            </p:seq>
          </p:childTnLst>
        </p:cTn>
      </p:par>
    </p:tnLst>
    <p:bldLst>
      <p:bldP spid="191490" grpId="0" animBg="1"/>
      <p:bldP spid="191491" grpId="0" animBg="1"/>
      <p:bldP spid="191493" grpId="0" animBg="1"/>
      <p:bldP spid="191494" grpId="0" animBg="1"/>
      <p:bldP spid="191495" grpId="0" animBg="1"/>
      <p:bldP spid="191496" grpId="0" animBg="1"/>
      <p:bldP spid="191496" grpId="1" animBg="1"/>
      <p:bldP spid="191497" grpId="0" animBg="1"/>
      <p:bldP spid="191497" grpId="1" animBg="1"/>
      <p:bldP spid="191498" grpId="0" animBg="1"/>
      <p:bldP spid="191498" grpId="1" animBg="1"/>
      <p:bldP spid="191499" grpId="0" animBg="1"/>
      <p:bldP spid="191499" grpId="1" animBg="1"/>
      <p:bldP spid="191500" grpId="0" animBg="1"/>
      <p:bldP spid="191500" grpId="1" animBg="1"/>
      <p:bldP spid="191501" grpId="0" animBg="1"/>
      <p:bldP spid="191501" grpId="1" animBg="1"/>
      <p:bldP spid="191502" grpId="0" animBg="1"/>
      <p:bldP spid="191502" grpId="1" animBg="1"/>
      <p:bldP spid="191503" grpId="0" animBg="1"/>
      <p:bldP spid="191503" grpId="1" animBg="1"/>
      <p:bldP spid="191504" grpId="0" animBg="1"/>
      <p:bldP spid="191504" grpId="1" animBg="1"/>
      <p:bldP spid="191505" grpId="0" animBg="1"/>
      <p:bldP spid="191505" grpId="1" animBg="1"/>
      <p:bldP spid="191506" grpId="0" animBg="1"/>
      <p:bldP spid="191506" grpId="1" animBg="1"/>
      <p:bldP spid="191507" grpId="0" animBg="1"/>
      <p:bldP spid="191507" grpId="1" animBg="1"/>
      <p:bldP spid="191508" grpId="0" animBg="1"/>
      <p:bldP spid="191508" grpId="1" animBg="1"/>
      <p:bldP spid="191509" grpId="0" animBg="1"/>
      <p:bldP spid="191509" grpId="1" animBg="1"/>
      <p:bldP spid="191510" grpId="0" animBg="1"/>
      <p:bldP spid="191510" grpId="1" animBg="1"/>
      <p:bldP spid="191511" grpId="0" animBg="1"/>
      <p:bldP spid="191511" grpId="1" animBg="1"/>
      <p:bldP spid="191512" grpId="0" animBg="1"/>
      <p:bldP spid="191512" grpId="1" animBg="1"/>
      <p:bldP spid="191513" grpId="0" animBg="1"/>
      <p:bldP spid="191513" grpId="1" animBg="1"/>
      <p:bldP spid="191514" grpId="0" animBg="1"/>
      <p:bldP spid="191514" grpId="1" animBg="1"/>
      <p:bldP spid="191515" grpId="0" animBg="1"/>
      <p:bldP spid="191515" grpId="1" animBg="1"/>
      <p:bldP spid="191516" grpId="0" animBg="1"/>
      <p:bldP spid="191516" grpId="1" animBg="1"/>
      <p:bldP spid="191517" grpId="0" animBg="1"/>
      <p:bldP spid="191517" grpId="1" animBg="1"/>
      <p:bldP spid="191518" grpId="0" animBg="1"/>
      <p:bldP spid="191518" grpId="1" animBg="1"/>
      <p:bldP spid="191519" grpId="0" animBg="1"/>
      <p:bldP spid="191519" grpId="1" animBg="1"/>
      <p:bldP spid="191520" grpId="0" animBg="1"/>
      <p:bldP spid="191520" grpId="1" animBg="1"/>
      <p:bldP spid="191521" grpId="0" animBg="1"/>
      <p:bldP spid="191521" grpId="1" animBg="1"/>
      <p:bldP spid="191522" grpId="0" animBg="1"/>
      <p:bldP spid="191522" grpId="1" animBg="1"/>
      <p:bldP spid="191523" grpId="0" animBg="1"/>
      <p:bldP spid="191523" grpId="1" animBg="1"/>
      <p:bldP spid="191524" grpId="0" animBg="1"/>
      <p:bldP spid="191524" grpId="1" animBg="1"/>
      <p:bldP spid="191525" grpId="0" animBg="1"/>
      <p:bldP spid="191525" grpId="1" animBg="1"/>
      <p:bldP spid="191526" grpId="0" animBg="1"/>
      <p:bldP spid="191526" grpId="1" animBg="1"/>
      <p:bldP spid="191527" grpId="0" animBg="1"/>
      <p:bldP spid="191527" grpId="1" animBg="1"/>
      <p:bldP spid="191528" grpId="0" animBg="1"/>
      <p:bldP spid="191528" grpId="1" animBg="1"/>
      <p:bldP spid="191529" grpId="0" animBg="1"/>
      <p:bldP spid="191529" grpId="1" animBg="1"/>
      <p:bldP spid="191530" grpId="0" animBg="1"/>
      <p:bldP spid="191530" grpId="1" animBg="1"/>
      <p:bldP spid="191531" grpId="0" animBg="1"/>
      <p:bldP spid="191531" grpId="1" animBg="1"/>
      <p:bldP spid="191532" grpId="0" animBg="1"/>
      <p:bldP spid="191532" grpId="1" animBg="1"/>
      <p:bldP spid="191533" grpId="0" animBg="1"/>
      <p:bldP spid="191533" grpId="1" animBg="1"/>
      <p:bldP spid="191534" grpId="0" animBg="1"/>
      <p:bldP spid="191534" grpId="1" animBg="1"/>
      <p:bldP spid="191535" grpId="0" animBg="1"/>
      <p:bldP spid="191535" grpId="1" animBg="1"/>
      <p:bldP spid="191536" grpId="0"/>
      <p:bldP spid="191537" grpId="0"/>
      <p:bldP spid="191538" grpId="0"/>
      <p:bldP spid="191539" grpId="0"/>
      <p:bldP spid="191540" grpId="0"/>
      <p:bldP spid="191541" grpId="0"/>
      <p:bldP spid="191542" grpId="0"/>
      <p:bldP spid="191543" grpId="0"/>
      <p:bldP spid="191544" grpId="0" animBg="1"/>
      <p:bldP spid="191545" grpId="0"/>
      <p:bldP spid="191546" grpId="0"/>
      <p:bldP spid="191546" grpId="1"/>
      <p:bldP spid="191547" grpId="0" animBg="1"/>
      <p:bldP spid="191548" grpId="0"/>
      <p:bldP spid="191549" grpId="0" animBg="1"/>
      <p:bldP spid="191550" grpId="0"/>
      <p:bldP spid="191550" grpId="1"/>
      <p:bldP spid="191551" grpId="0"/>
      <p:bldP spid="191551" grpId="1"/>
      <p:bldP spid="191552" grpId="0" animBg="1"/>
      <p:bldP spid="191553" grpId="0"/>
      <p:bldP spid="191554" grpId="0"/>
      <p:bldP spid="191554" grpId="1"/>
      <p:bldP spid="191555" grpId="0" animBg="1"/>
      <p:bldP spid="191556" grpId="0"/>
      <p:bldP spid="191557" grpId="0"/>
      <p:bldP spid="191557" grpId="1"/>
      <p:bldP spid="191558" grpId="0" animBg="1"/>
      <p:bldP spid="191559" grpId="0"/>
      <p:bldP spid="191560" grpId="0" animBg="1" autoUpdateAnimBg="0"/>
      <p:bldP spid="191561" grpId="0" animBg="1" autoUpdateAnimBg="0"/>
      <p:bldP spid="191562" grpId="0" animBg="1" autoUpdateAnimBg="0"/>
      <p:bldP spid="191563" grpId="0" animBg="1" autoUpdateAnimBg="0"/>
      <p:bldP spid="191564" grpId="0" animBg="1" autoUpdateAnimBg="0"/>
      <p:bldP spid="191565" grpId="0" animBg="1" autoUpdateAnimBg="0"/>
      <p:bldP spid="191571" grpId="0"/>
      <p:bldP spid="191572" grpId="0"/>
      <p:bldP spid="191573" grpId="0"/>
      <p:bldP spid="191574" grpId="0"/>
      <p:bldP spid="191575" grpId="0"/>
      <p:bldP spid="191576" grpId="0"/>
      <p:bldP spid="191578" grpId="0"/>
      <p:bldP spid="19157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02" name="Picture 10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220200" cy="6858000"/>
          </a:xfrm>
          <a:prstGeom prst="rect">
            <a:avLst/>
          </a:prstGeom>
          <a:noFill/>
        </p:spPr>
      </p:pic>
      <p:sp>
        <p:nvSpPr>
          <p:cNvPr id="187400" name="AutoShape 8"/>
          <p:cNvSpPr>
            <a:spLocks noChangeArrowheads="1"/>
          </p:cNvSpPr>
          <p:nvPr/>
        </p:nvSpPr>
        <p:spPr bwMode="auto">
          <a:xfrm>
            <a:off x="304800" y="1600200"/>
            <a:ext cx="8534400" cy="44958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 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ô-xi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hấp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hấp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thựcvật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hấp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ô-xi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)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khoáng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các-bô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níc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).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này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81000" y="914400"/>
            <a:ext cx="23622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CC0000"/>
                </a:solidFill>
                <a:latin typeface="Times New Roman" pitchFamily="18" charset="0"/>
              </a:rPr>
              <a:t>Ghi</a:t>
            </a:r>
            <a:r>
              <a:rPr lang="en-US" sz="2800" b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C0000"/>
                </a:solidFill>
                <a:latin typeface="Times New Roman" pitchFamily="18" charset="0"/>
              </a:rPr>
              <a:t>nhớ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 animBg="1"/>
      <p:bldP spid="1874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2971800" y="2971800"/>
            <a:ext cx="2895600" cy="914400"/>
          </a:xfrm>
          <a:prstGeom prst="ellipse">
            <a:avLst/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50000">
                <a:srgbClr val="3333FF"/>
              </a:gs>
              <a:gs pos="100000">
                <a:srgbClr val="3333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u="sng">
                <a:solidFill>
                  <a:srgbClr val="FFFF00"/>
                </a:solidFill>
                <a:latin typeface="Times New Roman" pitchFamily="18" charset="0"/>
              </a:rPr>
              <a:t>DẶN DÒ</a:t>
            </a:r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186375" name="Picture 7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186376" name="Picture 8" descr="J0124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67587" y="-128587"/>
            <a:ext cx="1647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7" name="Picture 9" descr="J0124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328613"/>
            <a:ext cx="1647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8" name="Picture 10" descr="J0124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6694" y="4993481"/>
            <a:ext cx="18002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9" name="Picture 11" descr="J0124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175" y="4953000"/>
            <a:ext cx="1647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Dew 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7391400" y="4419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2400">
              <a:latin typeface=".VnArial" pitchFamily="34" charset="0"/>
            </a:endParaRPr>
          </a:p>
        </p:txBody>
      </p:sp>
      <p:pic>
        <p:nvPicPr>
          <p:cNvPr id="176132" name="Picture 4" descr="frame_1126cgvjsez56547u5dr6zhcgvhggrfdfsssssssss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667000" y="1895475"/>
            <a:ext cx="3810000" cy="2533650"/>
          </a:xfrm>
          <a:solidFill>
            <a:srgbClr val="0000FF"/>
          </a:solidFill>
          <a:ln/>
        </p:spPr>
      </p:pic>
      <p:sp>
        <p:nvSpPr>
          <p:cNvPr id="176133" name="WordArt 5"/>
          <p:cNvSpPr>
            <a:spLocks noChangeArrowheads="1" noChangeShapeType="1" noTextEdit="1"/>
          </p:cNvSpPr>
          <p:nvPr/>
        </p:nvSpPr>
        <p:spPr bwMode="auto">
          <a:xfrm>
            <a:off x="5029200" y="2909888"/>
            <a:ext cx="2133600" cy="9763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MÔN: KHOA HỌC</a:t>
            </a:r>
          </a:p>
          <a:p>
            <a:r>
              <a:rPr lang="en-US" sz="3600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LỚP:4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5" name="Picture 15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220200" cy="6858000"/>
          </a:xfrm>
          <a:prstGeom prst="rect">
            <a:avLst/>
          </a:prstGeom>
          <a:noFill/>
        </p:spPr>
      </p:pic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57200" y="3200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800" u="sng">
                <a:solidFill>
                  <a:srgbClr val="0000FF"/>
                </a:solidFill>
                <a:latin typeface="Times New Roman" pitchFamily="18" charset="0"/>
              </a:rPr>
              <a:t>Câu 1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: Nêu vai trò của không khí đối với thực vật ?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381000" y="3794125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800" u="sng">
                <a:solidFill>
                  <a:srgbClr val="0000FF"/>
                </a:solidFill>
                <a:latin typeface="Times New Roman" pitchFamily="18" charset="0"/>
              </a:rPr>
              <a:t>Câu 2: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Trong quá trình hô hấp, thực vật hấp thụ khí gì và thải ra khí gì ?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28014" name="Group 14"/>
          <p:cNvGrpSpPr>
            <a:grpSpLocks/>
          </p:cNvGrpSpPr>
          <p:nvPr/>
        </p:nvGrpSpPr>
        <p:grpSpPr bwMode="auto">
          <a:xfrm>
            <a:off x="838200" y="2286000"/>
            <a:ext cx="3200400" cy="762000"/>
            <a:chOff x="528" y="720"/>
            <a:chExt cx="2016" cy="480"/>
          </a:xfrm>
        </p:grpSpPr>
        <p:sp>
          <p:nvSpPr>
            <p:cNvPr id="128012" name="AutoShape 12"/>
            <p:cNvSpPr>
              <a:spLocks noChangeArrowheads="1"/>
            </p:cNvSpPr>
            <p:nvPr/>
          </p:nvSpPr>
          <p:spPr bwMode="auto">
            <a:xfrm>
              <a:off x="528" y="720"/>
              <a:ext cx="1968" cy="480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3" name="Text Box 13"/>
            <p:cNvSpPr txBox="1">
              <a:spLocks noChangeArrowheads="1"/>
            </p:cNvSpPr>
            <p:nvPr/>
          </p:nvSpPr>
          <p:spPr bwMode="auto">
            <a:xfrm>
              <a:off x="576" y="787"/>
              <a:ext cx="19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3200" b="1" u="sng" dirty="0" err="1" smtClean="0">
                  <a:solidFill>
                    <a:srgbClr val="FF3300"/>
                  </a:solidFill>
                  <a:latin typeface="Times New Roman" pitchFamily="18" charset="0"/>
                </a:rPr>
                <a:t>Ôn</a:t>
              </a:r>
              <a:r>
                <a:rPr lang="en-US" sz="3200" b="1" u="sng" dirty="0" smtClean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FF3300"/>
                  </a:solidFill>
                  <a:latin typeface="Times New Roman" pitchFamily="18" charset="0"/>
                </a:rPr>
                <a:t>bài</a:t>
              </a:r>
              <a:r>
                <a:rPr lang="en-US" sz="3200" b="1" u="sng" dirty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FF3300"/>
                  </a:solidFill>
                  <a:latin typeface="Times New Roman" pitchFamily="18" charset="0"/>
                </a:rPr>
                <a:t>cũ</a:t>
              </a:r>
              <a:r>
                <a:rPr lang="en-US" sz="3200" b="1" u="sng" dirty="0">
                  <a:solidFill>
                    <a:srgbClr val="FF3300"/>
                  </a:solidFill>
                  <a:latin typeface="Times New Roman" pitchFamily="18" charset="0"/>
                </a:rPr>
                <a:t>:</a:t>
              </a:r>
              <a:endParaRPr lang="en-US" sz="32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07" grpId="1"/>
      <p:bldP spid="1280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63" name="Picture 39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220200" cy="6858000"/>
          </a:xfrm>
          <a:prstGeom prst="rect">
            <a:avLst/>
          </a:prstGeom>
          <a:noFill/>
        </p:spPr>
      </p:pic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228600" y="3048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endParaRPr lang="en-US" sz="2800" b="1" dirty="0">
              <a:solidFill>
                <a:srgbClr val="A20404"/>
              </a:solidFill>
              <a:latin typeface="Times New Roman" pitchFamily="18" charset="0"/>
            </a:endParaRPr>
          </a:p>
          <a:p>
            <a:r>
              <a:rPr lang="en-US" sz="2800" b="1" u="sng" dirty="0" err="1">
                <a:solidFill>
                  <a:srgbClr val="0033CC"/>
                </a:solidFill>
                <a:latin typeface="Times New Roman" pitchFamily="18" charset="0"/>
              </a:rPr>
              <a:t>Khoa</a:t>
            </a:r>
            <a:r>
              <a:rPr lang="en-US" sz="2800" b="1" u="sng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Times New Roman" pitchFamily="18" charset="0"/>
              </a:rPr>
              <a:t>học</a:t>
            </a:r>
            <a:endParaRPr lang="en-US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9060" name="WordArt 36"/>
          <p:cNvSpPr>
            <a:spLocks noChangeArrowheads="1" noChangeShapeType="1" noTextEdit="1"/>
          </p:cNvSpPr>
          <p:nvPr/>
        </p:nvSpPr>
        <p:spPr bwMode="auto">
          <a:xfrm>
            <a:off x="2514600" y="838200"/>
            <a:ext cx="46005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         </a:t>
            </a:r>
          </a:p>
          <a:p>
            <a:r>
              <a:rPr lang="vi-VN" sz="3600" b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Trao đổi chất ở thực vật</a:t>
            </a:r>
            <a:endParaRPr lang="en-US" sz="3600" b="1" kern="1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9062" name="Text Box 38"/>
          <p:cNvSpPr txBox="1">
            <a:spLocks noChangeArrowheads="1"/>
          </p:cNvSpPr>
          <p:nvPr/>
        </p:nvSpPr>
        <p:spPr bwMode="auto">
          <a:xfrm>
            <a:off x="762000" y="2057400"/>
            <a:ext cx="7756525" cy="850900"/>
          </a:xfrm>
          <a:prstGeom prst="rect">
            <a:avLst/>
          </a:prstGeom>
          <a:solidFill>
            <a:srgbClr val="008000"/>
          </a:solidFill>
          <a:ln w="28575" algn="ctr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u="sng">
                <a:solidFill>
                  <a:srgbClr val="FF9900"/>
                </a:solidFill>
                <a:latin typeface="Times New Roman" pitchFamily="18" charset="0"/>
              </a:rPr>
              <a:t>HOẠT ĐỘNG 1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: Trong quá trình sống thực vật lấy gì và thải ra môi trường những gì?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0" grpId="0" animBg="1"/>
      <p:bldP spid="1290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220200" cy="6858000"/>
          </a:xfrm>
          <a:prstGeom prst="rect">
            <a:avLst/>
          </a:prstGeom>
          <a:noFill/>
        </p:spPr>
      </p:pic>
      <p:pic>
        <p:nvPicPr>
          <p:cNvPr id="189444" name="Picture 4" descr="982EF5E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591" t="25027" r="36559" b="14111"/>
          <a:stretch>
            <a:fillRect/>
          </a:stretch>
        </p:blipFill>
        <p:spPr>
          <a:xfrm>
            <a:off x="1295400" y="1066800"/>
            <a:ext cx="3886200" cy="4876800"/>
          </a:xfrm>
          <a:solidFill>
            <a:srgbClr val="FF3300"/>
          </a:solidFill>
          <a:ln w="38100">
            <a:solidFill>
              <a:srgbClr val="0000FF"/>
            </a:solidFill>
          </a:ln>
        </p:spPr>
      </p:pic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833688" y="6096000"/>
            <a:ext cx="10096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HÌNH 1: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5334000" y="1676400"/>
            <a:ext cx="3657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Kể tên những yếu tố đóng vai trò quan trọng trong sự sống của cây xanh?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 flipH="1" flipV="1">
            <a:off x="4800600" y="1752600"/>
            <a:ext cx="304800" cy="533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 flipH="1">
            <a:off x="1905000" y="5029200"/>
            <a:ext cx="533400" cy="152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 flipH="1">
            <a:off x="3429000" y="5334000"/>
            <a:ext cx="685800" cy="3810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9" grpId="0"/>
      <p:bldP spid="189450" grpId="0" animBg="1"/>
      <p:bldP spid="189451" grpId="0" animBg="1"/>
      <p:bldP spid="1894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220200" cy="6858000"/>
          </a:xfrm>
          <a:prstGeom prst="rect">
            <a:avLst/>
          </a:prstGeom>
          <a:noFill/>
        </p:spPr>
      </p:pic>
      <p:grpSp>
        <p:nvGrpSpPr>
          <p:cNvPr id="190467" name="Group 3"/>
          <p:cNvGrpSpPr>
            <a:grpSpLocks/>
          </p:cNvGrpSpPr>
          <p:nvPr/>
        </p:nvGrpSpPr>
        <p:grpSpPr bwMode="auto">
          <a:xfrm>
            <a:off x="457200" y="3429000"/>
            <a:ext cx="8991600" cy="2149475"/>
            <a:chOff x="336" y="2217"/>
            <a:chExt cx="5280" cy="1354"/>
          </a:xfrm>
        </p:grpSpPr>
        <p:sp>
          <p:nvSpPr>
            <p:cNvPr id="190468" name="Text Box 4"/>
            <p:cNvSpPr txBox="1">
              <a:spLocks noChangeArrowheads="1"/>
            </p:cNvSpPr>
            <p:nvPr/>
          </p:nvSpPr>
          <p:spPr bwMode="auto">
            <a:xfrm>
              <a:off x="336" y="2505"/>
              <a:ext cx="39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>
                  <a:solidFill>
                    <a:srgbClr val="990099"/>
                  </a:solidFill>
                  <a:latin typeface="Times New Roman" pitchFamily="18" charset="0"/>
                </a:rPr>
                <a:t>* Ánh sáng.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90469" name="Text Box 5"/>
            <p:cNvSpPr txBox="1">
              <a:spLocks noChangeArrowheads="1"/>
            </p:cNvSpPr>
            <p:nvPr/>
          </p:nvSpPr>
          <p:spPr bwMode="auto">
            <a:xfrm>
              <a:off x="336" y="2745"/>
              <a:ext cx="17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>
                  <a:solidFill>
                    <a:srgbClr val="990099"/>
                  </a:solidFill>
                  <a:latin typeface="Times New Roman" pitchFamily="18" charset="0"/>
                </a:rPr>
                <a:t>* N</a:t>
              </a:r>
              <a:r>
                <a:rPr lang="en-US" sz="2800">
                  <a:solidFill>
                    <a:srgbClr val="9900CC"/>
                  </a:solidFill>
                  <a:latin typeface="Times New Roman" pitchFamily="18" charset="0"/>
                </a:rPr>
                <a:t>ư</a:t>
              </a:r>
              <a:r>
                <a:rPr lang="en-US" sz="2800">
                  <a:solidFill>
                    <a:srgbClr val="990099"/>
                  </a:solidFill>
                  <a:latin typeface="Times New Roman" pitchFamily="18" charset="0"/>
                </a:rPr>
                <a:t>ớc.</a:t>
              </a:r>
            </a:p>
          </p:txBody>
        </p:sp>
        <p:sp>
          <p:nvSpPr>
            <p:cNvPr id="190470" name="Text Box 6"/>
            <p:cNvSpPr txBox="1">
              <a:spLocks noChangeArrowheads="1"/>
            </p:cNvSpPr>
            <p:nvPr/>
          </p:nvSpPr>
          <p:spPr bwMode="auto">
            <a:xfrm>
              <a:off x="336" y="2985"/>
              <a:ext cx="46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>
                  <a:solidFill>
                    <a:srgbClr val="990099"/>
                  </a:solidFill>
                  <a:latin typeface="Times New Roman" pitchFamily="18" charset="0"/>
                </a:rPr>
                <a:t>* Chất khoáng c</a:t>
              </a:r>
              <a:r>
                <a:rPr lang="en-US" sz="2800">
                  <a:solidFill>
                    <a:srgbClr val="9900CC"/>
                  </a:solidFill>
                  <a:latin typeface="Times New Roman" pitchFamily="18" charset="0"/>
                </a:rPr>
                <a:t>ó </a:t>
              </a:r>
              <a:r>
                <a:rPr lang="en-US" sz="2800">
                  <a:solidFill>
                    <a:srgbClr val="990099"/>
                  </a:solidFill>
                  <a:latin typeface="Times New Roman" pitchFamily="18" charset="0"/>
                </a:rPr>
                <a:t>trong đất.</a:t>
              </a:r>
            </a:p>
          </p:txBody>
        </p:sp>
        <p:sp>
          <p:nvSpPr>
            <p:cNvPr id="190471" name="Text Box 7"/>
            <p:cNvSpPr txBox="1">
              <a:spLocks noChangeArrowheads="1"/>
            </p:cNvSpPr>
            <p:nvPr/>
          </p:nvSpPr>
          <p:spPr bwMode="auto">
            <a:xfrm>
              <a:off x="336" y="3244"/>
              <a:ext cx="46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>
                  <a:solidFill>
                    <a:srgbClr val="990099"/>
                  </a:solidFill>
                  <a:latin typeface="Times New Roman" pitchFamily="18" charset="0"/>
                </a:rPr>
                <a:t>* Khí các-bô-níc và khí ô-xi có trong không khí.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90472" name="Text Box 8"/>
            <p:cNvSpPr txBox="1">
              <a:spLocks noChangeArrowheads="1"/>
            </p:cNvSpPr>
            <p:nvPr/>
          </p:nvSpPr>
          <p:spPr bwMode="auto">
            <a:xfrm>
              <a:off x="384" y="2217"/>
              <a:ext cx="52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>
                  <a:solidFill>
                    <a:srgbClr val="CC3399"/>
                  </a:solidFill>
                  <a:latin typeface="Times New Roman" pitchFamily="18" charset="0"/>
                </a:rPr>
                <a:t>- </a:t>
              </a:r>
              <a:r>
                <a:rPr lang="en-US" sz="2400">
                  <a:solidFill>
                    <a:srgbClr val="CC0066"/>
                  </a:solidFill>
                  <a:latin typeface="Times New Roman" pitchFamily="18" charset="0"/>
                </a:rPr>
                <a:t>Những yếu tố đóng vai trò quan trọng trong sự sống của cây xanh</a:t>
              </a:r>
              <a:r>
                <a:rPr lang="en-US" sz="2400">
                  <a:solidFill>
                    <a:srgbClr val="CC3399"/>
                  </a:solidFill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762000" y="2057400"/>
            <a:ext cx="7756525" cy="850900"/>
          </a:xfrm>
          <a:prstGeom prst="rect">
            <a:avLst/>
          </a:prstGeom>
          <a:solidFill>
            <a:srgbClr val="008000"/>
          </a:solidFill>
          <a:ln w="28575" algn="ctr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u="sng">
                <a:solidFill>
                  <a:srgbClr val="FF9900"/>
                </a:solidFill>
                <a:latin typeface="Times New Roman" pitchFamily="18" charset="0"/>
              </a:rPr>
              <a:t>HOẠT ĐỘNG 1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: Trong quá trình sống thực vật lấy gì và thải ra môi trường những gì?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762000" y="3076575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2.Trong quá trình sống, cây xanh phải lấy vào những gì và thải ra những gì từ môi trường?</a:t>
            </a:r>
          </a:p>
        </p:txBody>
      </p:sp>
      <p:sp>
        <p:nvSpPr>
          <p:cNvPr id="188420" name="AutoShape 4"/>
          <p:cNvSpPr>
            <a:spLocks noChangeArrowheads="1"/>
          </p:cNvSpPr>
          <p:nvPr/>
        </p:nvSpPr>
        <p:spPr bwMode="auto">
          <a:xfrm>
            <a:off x="2438400" y="5105400"/>
            <a:ext cx="3886200" cy="762000"/>
          </a:xfrm>
          <a:prstGeom prst="wedgeRoundRectCallout">
            <a:avLst>
              <a:gd name="adj1" fmla="val -22343"/>
              <a:gd name="adj2" fmla="val 51667"/>
              <a:gd name="adj3" fmla="val 16667"/>
            </a:avLst>
          </a:prstGeom>
          <a:solidFill>
            <a:srgbClr val="CCEC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latin typeface="Times New Roman" pitchFamily="18" charset="0"/>
              </a:rPr>
              <a:t>THẢO LUẬN NHÓM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7756525" cy="850900"/>
          </a:xfrm>
          <a:prstGeom prst="rect">
            <a:avLst/>
          </a:prstGeom>
          <a:solidFill>
            <a:srgbClr val="008000"/>
          </a:solidFill>
          <a:ln w="28575" algn="ctr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 u="sng">
                <a:solidFill>
                  <a:srgbClr val="FF9900"/>
                </a:solidFill>
                <a:latin typeface="Times New Roman" pitchFamily="18" charset="0"/>
              </a:rPr>
              <a:t>HOẠT ĐỘNG 1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: Trong quá trình sống thực vật lấy gì và thải ra môi trường những gì?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  <p:bldP spid="1884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8" name="Picture 16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220200" cy="6858000"/>
          </a:xfrm>
          <a:prstGeom prst="rect">
            <a:avLst/>
          </a:prstGeom>
          <a:noFill/>
        </p:spPr>
      </p:pic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2. Trong quá trình sống, cây xanh phải lấy vào những gì và thải ra những gì từ môi trường?</a:t>
            </a:r>
          </a:p>
        </p:txBody>
      </p:sp>
      <p:pic>
        <p:nvPicPr>
          <p:cNvPr id="182275" name="Picture 3" descr="982EF5E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591" t="25027" r="36559" b="14111"/>
          <a:stretch>
            <a:fillRect/>
          </a:stretch>
        </p:blipFill>
        <p:spPr>
          <a:xfrm>
            <a:off x="2057400" y="1600200"/>
            <a:ext cx="4343400" cy="5029200"/>
          </a:xfrm>
          <a:solidFill>
            <a:srgbClr val="FF3300"/>
          </a:solidFill>
          <a:ln w="38100">
            <a:solidFill>
              <a:srgbClr val="0000FF"/>
            </a:solidFill>
          </a:ln>
        </p:spPr>
      </p:pic>
      <p:sp>
        <p:nvSpPr>
          <p:cNvPr id="182276" name="Line 4"/>
          <p:cNvSpPr>
            <a:spLocks noChangeShapeType="1"/>
          </p:cNvSpPr>
          <p:nvPr/>
        </p:nvSpPr>
        <p:spPr bwMode="auto">
          <a:xfrm flipH="1">
            <a:off x="5334000" y="2209800"/>
            <a:ext cx="38100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H="1" flipV="1">
            <a:off x="4495800" y="6019800"/>
            <a:ext cx="304800" cy="4572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 rot="1234854">
            <a:off x="2133600" y="4038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66"/>
                </a:solidFill>
              </a:rPr>
              <a:t>Khí ôxi</a:t>
            </a:r>
          </a:p>
        </p:txBody>
      </p:sp>
      <p:sp>
        <p:nvSpPr>
          <p:cNvPr id="182285" name="AutoShape 13"/>
          <p:cNvSpPr>
            <a:spLocks noChangeArrowheads="1"/>
          </p:cNvSpPr>
          <p:nvPr/>
        </p:nvSpPr>
        <p:spPr bwMode="auto">
          <a:xfrm rot="-1731680">
            <a:off x="5486400" y="2971800"/>
            <a:ext cx="1585913" cy="485775"/>
          </a:xfrm>
          <a:prstGeom prst="rightArrow">
            <a:avLst>
              <a:gd name="adj1" fmla="val 50000"/>
              <a:gd name="adj2" fmla="val 81618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/>
              <a:t>Khí các-bô-níc</a:t>
            </a:r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>
            <a:off x="3352800" y="6019800"/>
            <a:ext cx="1143000" cy="381000"/>
          </a:xfrm>
          <a:prstGeom prst="curvedUpArrow">
            <a:avLst>
              <a:gd name="adj1" fmla="val 41958"/>
              <a:gd name="adj2" fmla="val 101958"/>
              <a:gd name="adj3" fmla="val 33333"/>
            </a:avLst>
          </a:prstGeom>
          <a:solidFill>
            <a:srgbClr val="99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0" name="AutoShape 18"/>
          <p:cNvSpPr>
            <a:spLocks noChangeArrowheads="1"/>
          </p:cNvSpPr>
          <p:nvPr/>
        </p:nvSpPr>
        <p:spPr bwMode="auto">
          <a:xfrm rot="-914995">
            <a:off x="5638800" y="4495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0066"/>
                </a:solidFill>
              </a:rPr>
              <a:t>Khí ôxi</a:t>
            </a:r>
          </a:p>
        </p:txBody>
      </p:sp>
      <p:sp>
        <p:nvSpPr>
          <p:cNvPr id="182291" name="AutoShape 19"/>
          <p:cNvSpPr>
            <a:spLocks noChangeArrowheads="1"/>
          </p:cNvSpPr>
          <p:nvPr/>
        </p:nvSpPr>
        <p:spPr bwMode="auto">
          <a:xfrm rot="1469596">
            <a:off x="1828800" y="3124200"/>
            <a:ext cx="1585913" cy="485775"/>
          </a:xfrm>
          <a:prstGeom prst="rightArrow">
            <a:avLst>
              <a:gd name="adj1" fmla="val 50000"/>
              <a:gd name="adj2" fmla="val 81618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/>
              <a:t>Khí các-bô-níc</a:t>
            </a:r>
          </a:p>
        </p:txBody>
      </p:sp>
      <p:sp>
        <p:nvSpPr>
          <p:cNvPr id="182296" name="Freeform 24"/>
          <p:cNvSpPr>
            <a:spLocks/>
          </p:cNvSpPr>
          <p:nvPr/>
        </p:nvSpPr>
        <p:spPr bwMode="auto">
          <a:xfrm rot="-572422">
            <a:off x="3636963" y="2058988"/>
            <a:ext cx="155575" cy="60642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7" name="Freeform 25"/>
          <p:cNvSpPr>
            <a:spLocks/>
          </p:cNvSpPr>
          <p:nvPr/>
        </p:nvSpPr>
        <p:spPr bwMode="auto">
          <a:xfrm rot="-572422">
            <a:off x="4246563" y="1982788"/>
            <a:ext cx="155575" cy="60642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8" name="Freeform 26"/>
          <p:cNvSpPr>
            <a:spLocks/>
          </p:cNvSpPr>
          <p:nvPr/>
        </p:nvSpPr>
        <p:spPr bwMode="auto">
          <a:xfrm rot="-572422">
            <a:off x="3941763" y="2363788"/>
            <a:ext cx="155575" cy="60642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99" name="Freeform 27"/>
          <p:cNvSpPr>
            <a:spLocks/>
          </p:cNvSpPr>
          <p:nvPr/>
        </p:nvSpPr>
        <p:spPr bwMode="auto">
          <a:xfrm rot="-572422">
            <a:off x="3255963" y="2439988"/>
            <a:ext cx="155575" cy="60642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00" name="Freeform 28"/>
          <p:cNvSpPr>
            <a:spLocks/>
          </p:cNvSpPr>
          <p:nvPr/>
        </p:nvSpPr>
        <p:spPr bwMode="auto">
          <a:xfrm rot="-572422">
            <a:off x="3789363" y="2211388"/>
            <a:ext cx="155575" cy="60642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01" name="Freeform 29"/>
          <p:cNvSpPr>
            <a:spLocks/>
          </p:cNvSpPr>
          <p:nvPr/>
        </p:nvSpPr>
        <p:spPr bwMode="auto">
          <a:xfrm rot="-572422">
            <a:off x="3027363" y="1906588"/>
            <a:ext cx="155575" cy="60642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02" name="Freeform 30"/>
          <p:cNvSpPr>
            <a:spLocks/>
          </p:cNvSpPr>
          <p:nvPr/>
        </p:nvSpPr>
        <p:spPr bwMode="auto">
          <a:xfrm rot="-572422">
            <a:off x="3408363" y="1754188"/>
            <a:ext cx="155575" cy="60642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03" name="Freeform 31"/>
          <p:cNvSpPr>
            <a:spLocks/>
          </p:cNvSpPr>
          <p:nvPr/>
        </p:nvSpPr>
        <p:spPr bwMode="auto">
          <a:xfrm rot="-572422">
            <a:off x="4475163" y="1754188"/>
            <a:ext cx="155575" cy="60642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04" name="Freeform 32"/>
          <p:cNvSpPr>
            <a:spLocks/>
          </p:cNvSpPr>
          <p:nvPr/>
        </p:nvSpPr>
        <p:spPr bwMode="auto">
          <a:xfrm rot="-572422">
            <a:off x="3941763" y="1676400"/>
            <a:ext cx="152400" cy="6096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48" y="240"/>
              </a:cxn>
              <a:cxn ang="0">
                <a:pos x="0" y="384"/>
              </a:cxn>
            </a:cxnLst>
            <a:rect l="0" t="0" r="r" b="b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2597150" y="2046288"/>
            <a:ext cx="11493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FF"/>
                </a:solidFill>
                <a:latin typeface="Times New Roman" pitchFamily="18" charset="0"/>
              </a:rPr>
              <a:t>Hơi nước</a:t>
            </a:r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4648200" y="6110288"/>
            <a:ext cx="15684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Chất khoáng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78" grpId="0" animBg="1"/>
      <p:bldP spid="182278" grpId="1" animBg="1"/>
      <p:bldP spid="182281" grpId="0" animBg="1"/>
      <p:bldP spid="182285" grpId="0" animBg="1"/>
      <p:bldP spid="182286" grpId="0" animBg="1"/>
      <p:bldP spid="182290" grpId="0" animBg="1"/>
      <p:bldP spid="182291" grpId="0" animBg="1"/>
      <p:bldP spid="182296" grpId="0" animBg="1"/>
      <p:bldP spid="182297" grpId="0" animBg="1"/>
      <p:bldP spid="182298" grpId="0" animBg="1"/>
      <p:bldP spid="182299" grpId="0" animBg="1"/>
      <p:bldP spid="182300" grpId="0" animBg="1"/>
      <p:bldP spid="182301" grpId="0" animBg="1"/>
      <p:bldP spid="182302" grpId="0" animBg="1"/>
      <p:bldP spid="182303" grpId="0" animBg="1"/>
      <p:bldP spid="182304" grpId="0" animBg="1"/>
      <p:bldP spid="182305" grpId="0"/>
      <p:bldP spid="18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66" name="Picture 18" descr="Frames PPT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220200" cy="6858000"/>
          </a:xfrm>
          <a:prstGeom prst="rect">
            <a:avLst/>
          </a:prstGeom>
          <a:noFill/>
        </p:spPr>
      </p:pic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457200" y="19812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* Trong quá trình sống, cây th</a:t>
            </a:r>
            <a:r>
              <a:rPr lang="en-US" sz="2800">
                <a:solidFill>
                  <a:srgbClr val="9900CC"/>
                </a:solidFill>
                <a:latin typeface="Times New Roman" pitchFamily="18" charset="0"/>
              </a:rPr>
              <a:t>ư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ờng xuyên phải: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685800" y="3306763"/>
            <a:ext cx="731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 - Thải ra môi tr</a:t>
            </a:r>
            <a:r>
              <a:rPr lang="en-US" sz="2800">
                <a:solidFill>
                  <a:srgbClr val="9900CC"/>
                </a:solidFill>
                <a:latin typeface="Times New Roman" pitchFamily="18" charset="0"/>
              </a:rPr>
              <a:t>ư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ờng: khí các-bô-níc, h</a:t>
            </a:r>
            <a:r>
              <a:rPr lang="en-US" sz="2800">
                <a:solidFill>
                  <a:srgbClr val="9900CC"/>
                </a:solidFill>
                <a:latin typeface="Times New Roman" pitchFamily="18" charset="0"/>
              </a:rPr>
              <a:t>ơ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i n</a:t>
            </a:r>
            <a:r>
              <a:rPr lang="en-US" sz="2800">
                <a:solidFill>
                  <a:srgbClr val="9900CC"/>
                </a:solidFill>
                <a:latin typeface="Times New Roman" pitchFamily="18" charset="0"/>
              </a:rPr>
              <a:t>ư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ớc, khí </a:t>
            </a:r>
            <a:r>
              <a:rPr lang="en-US" sz="2800">
                <a:solidFill>
                  <a:srgbClr val="A50021"/>
                </a:solidFill>
                <a:latin typeface="Times New Roman" pitchFamily="18" charset="0"/>
              </a:rPr>
              <a:t>ô</a:t>
            </a:r>
            <a:r>
              <a:rPr lang="en-US" sz="3200">
                <a:solidFill>
                  <a:srgbClr val="A50021"/>
                </a:solidFill>
                <a:latin typeface="Times New Roman" pitchFamily="18" charset="0"/>
              </a:rPr>
              <a:t>-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xi và các chất khoáng khác…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62000" y="2424113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9900CC"/>
                </a:solidFill>
                <a:latin typeface="Times New Roman" pitchFamily="18" charset="0"/>
              </a:rPr>
              <a:t> - 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Lấy từ môi tr</a:t>
            </a:r>
            <a:r>
              <a:rPr lang="en-US" sz="2800">
                <a:solidFill>
                  <a:srgbClr val="9900CC"/>
                </a:solidFill>
                <a:latin typeface="Times New Roman" pitchFamily="18" charset="0"/>
              </a:rPr>
              <a:t>ư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ờng: n</a:t>
            </a:r>
            <a:r>
              <a:rPr lang="en-US" sz="2800">
                <a:solidFill>
                  <a:srgbClr val="9900CC"/>
                </a:solidFill>
                <a:latin typeface="Times New Roman" pitchFamily="18" charset="0"/>
              </a:rPr>
              <a:t>ư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ớc, các chất khoáng có trong đất, khí các-bô-níc, khí ô-xi.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685800" y="4572000"/>
            <a:ext cx="76962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800" b="1" i="1">
                <a:solidFill>
                  <a:srgbClr val="CC0000"/>
                </a:solidFill>
                <a:latin typeface="Times New Roman" pitchFamily="18" charset="0"/>
              </a:rPr>
              <a:t>* Quá trình trên được gọi là quá trình trao đổi chất của thực vật.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5133"/>
  <p:tag name="VIOLETTITLE" val="bài 61.Trao đổi chất ở thực vật"/>
  <p:tag name="VIOLETLESSON" val="58"/>
  <p:tag name="VIOLETCATID" val="8048925"/>
  <p:tag name="VIOLETSUBJECT" val="Khoa học 4"/>
  <p:tag name="VIOLETAUTHORID" val="4105782"/>
  <p:tag name="VIOLETAUTHORNAME" val="Hien Do Re Mon"/>
  <p:tag name="VIOLETAUTHORAVATAR" val="4/105/782/avatar.jpg"/>
  <p:tag name="VIOLETAUTHORADDRESS" val="truong ha noi - ha noi"/>
  <p:tag name="VIOLETDATE" val="2011-04-19 21:40:15"/>
  <p:tag name="VIOLETHIT" val="1407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</TotalTime>
  <Words>989</Words>
  <Application>Microsoft Office PowerPoint</Application>
  <PresentationFormat>On-screen Show (4:3)</PresentationFormat>
  <Paragraphs>132</Paragraphs>
  <Slides>18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Cao Trí</dc:creator>
  <cp:lastModifiedBy>Administrator</cp:lastModifiedBy>
  <cp:revision>274</cp:revision>
  <cp:lastPrinted>1601-01-01T00:00:00Z</cp:lastPrinted>
  <dcterms:created xsi:type="dcterms:W3CDTF">2009-03-21T04:27:02Z</dcterms:created>
  <dcterms:modified xsi:type="dcterms:W3CDTF">2017-04-10T02:20:09Z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